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" ContentType="image/t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3"/>
  </p:notesMasterIdLst>
  <p:sldIdLst>
    <p:sldId id="286" r:id="rId2"/>
    <p:sldId id="294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93" r:id="rId32"/>
  </p:sldIdLst>
  <p:sldSz cx="9144000" cy="5143500" type="screen16x9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74746"/>
        </a:solidFill>
        <a:effectLst/>
        <a:uFillTx/>
        <a:latin typeface="+mj-lt"/>
        <a:ea typeface="+mj-ea"/>
        <a:cs typeface="+mj-cs"/>
        <a:sym typeface="Arial"/>
      </a:defRPr>
    </a:lvl1pPr>
    <a:lvl2pPr marL="0" marR="0" indent="457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74746"/>
        </a:solidFill>
        <a:effectLst/>
        <a:uFillTx/>
        <a:latin typeface="+mj-lt"/>
        <a:ea typeface="+mj-ea"/>
        <a:cs typeface="+mj-cs"/>
        <a:sym typeface="Arial"/>
      </a:defRPr>
    </a:lvl2pPr>
    <a:lvl3pPr marL="0" marR="0" indent="914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74746"/>
        </a:solidFill>
        <a:effectLst/>
        <a:uFillTx/>
        <a:latin typeface="+mj-lt"/>
        <a:ea typeface="+mj-ea"/>
        <a:cs typeface="+mj-cs"/>
        <a:sym typeface="Arial"/>
      </a:defRPr>
    </a:lvl3pPr>
    <a:lvl4pPr marL="0" marR="0" indent="1371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74746"/>
        </a:solidFill>
        <a:effectLst/>
        <a:uFillTx/>
        <a:latin typeface="+mj-lt"/>
        <a:ea typeface="+mj-ea"/>
        <a:cs typeface="+mj-cs"/>
        <a:sym typeface="Arial"/>
      </a:defRPr>
    </a:lvl4pPr>
    <a:lvl5pPr marL="0" marR="0" indent="18288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74746"/>
        </a:solidFill>
        <a:effectLst/>
        <a:uFillTx/>
        <a:latin typeface="+mj-lt"/>
        <a:ea typeface="+mj-ea"/>
        <a:cs typeface="+mj-cs"/>
        <a:sym typeface="Arial"/>
      </a:defRPr>
    </a:lvl5pPr>
    <a:lvl6pPr marL="0" marR="0" indent="22860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74746"/>
        </a:solidFill>
        <a:effectLst/>
        <a:uFillTx/>
        <a:latin typeface="+mj-lt"/>
        <a:ea typeface="+mj-ea"/>
        <a:cs typeface="+mj-cs"/>
        <a:sym typeface="Arial"/>
      </a:defRPr>
    </a:lvl6pPr>
    <a:lvl7pPr marL="0" marR="0" indent="2743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74746"/>
        </a:solidFill>
        <a:effectLst/>
        <a:uFillTx/>
        <a:latin typeface="+mj-lt"/>
        <a:ea typeface="+mj-ea"/>
        <a:cs typeface="+mj-cs"/>
        <a:sym typeface="Arial"/>
      </a:defRPr>
    </a:lvl7pPr>
    <a:lvl8pPr marL="0" marR="0" indent="3200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74746"/>
        </a:solidFill>
        <a:effectLst/>
        <a:uFillTx/>
        <a:latin typeface="+mj-lt"/>
        <a:ea typeface="+mj-ea"/>
        <a:cs typeface="+mj-cs"/>
        <a:sym typeface="Arial"/>
      </a:defRPr>
    </a:lvl8pPr>
    <a:lvl9pPr marL="0" marR="0" indent="3657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74746"/>
        </a:solidFill>
        <a:effectLst/>
        <a:uFillTx/>
        <a:latin typeface="+mj-lt"/>
        <a:ea typeface="+mj-ea"/>
        <a:cs typeface="+mj-cs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474746"/>
        </a:fontRef>
        <a:srgbClr val="474746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EE5CE"/>
          </a:solidFill>
        </a:fill>
      </a:tcStyle>
    </a:wholeTbl>
    <a:band2H>
      <a:tcTxStyle/>
      <a:tcStyle>
        <a:tcBdr/>
        <a:fill>
          <a:solidFill>
            <a:srgbClr val="FEF2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474746"/>
        </a:fontRef>
        <a:srgbClr val="474746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2E3"/>
          </a:solidFill>
        </a:fill>
      </a:tcStyle>
    </a:wholeTbl>
    <a:band2H>
      <a:tcTxStyle/>
      <a:tcStyle>
        <a:tcBdr/>
        <a:fill>
          <a:solidFill>
            <a:srgbClr val="E6EAF1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474746"/>
        </a:fontRef>
        <a:srgbClr val="474746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DDDDD"/>
          </a:solidFill>
        </a:fill>
      </a:tcStyle>
    </a:wholeTbl>
    <a:band2H>
      <a:tcTxStyle/>
      <a:tcStyle>
        <a:tcBdr/>
        <a:fill>
          <a:solidFill>
            <a:srgbClr val="EFEFE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474746"/>
        </a:fontRef>
        <a:srgbClr val="474746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8E8E8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474746"/>
        </a:fontRef>
        <a:srgbClr val="474746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474746"/>
              </a:solidFill>
              <a:prstDash val="solid"/>
              <a:round/>
            </a:ln>
          </a:top>
          <a:bottom>
            <a:ln w="25400" cap="flat">
              <a:solidFill>
                <a:srgbClr val="474746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474746"/>
              </a:solidFill>
              <a:prstDash val="solid"/>
              <a:round/>
            </a:ln>
          </a:top>
          <a:bottom>
            <a:ln w="25400" cap="flat">
              <a:solidFill>
                <a:srgbClr val="474746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474746"/>
        </a:fontRef>
        <a:srgbClr val="474746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ECECE"/>
          </a:solidFill>
        </a:fill>
      </a:tcStyle>
    </a:wholeTbl>
    <a:band2H>
      <a:tcTxStyle/>
      <a:tcStyle>
        <a:tcBdr/>
        <a:fill>
          <a:solidFill>
            <a:srgbClr val="E8E8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47474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47474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474746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474746"/>
        </a:fontRef>
        <a:srgbClr val="474746"/>
      </a:tcTxStyle>
      <a:tcStyle>
        <a:tcBdr>
          <a:left>
            <a:ln w="12700" cap="flat">
              <a:solidFill>
                <a:srgbClr val="474746"/>
              </a:solidFill>
              <a:prstDash val="solid"/>
              <a:round/>
            </a:ln>
          </a:left>
          <a:right>
            <a:ln w="12700" cap="flat">
              <a:solidFill>
                <a:srgbClr val="474746"/>
              </a:solidFill>
              <a:prstDash val="solid"/>
              <a:round/>
            </a:ln>
          </a:right>
          <a:top>
            <a:ln w="12700" cap="flat">
              <a:solidFill>
                <a:srgbClr val="474746"/>
              </a:solidFill>
              <a:prstDash val="solid"/>
              <a:round/>
            </a:ln>
          </a:top>
          <a:bottom>
            <a:ln w="12700" cap="flat">
              <a:solidFill>
                <a:srgbClr val="474746"/>
              </a:solidFill>
              <a:prstDash val="solid"/>
              <a:round/>
            </a:ln>
          </a:bottom>
          <a:insideH>
            <a:ln w="12700" cap="flat">
              <a:solidFill>
                <a:srgbClr val="474746"/>
              </a:solidFill>
              <a:prstDash val="solid"/>
              <a:round/>
            </a:ln>
          </a:insideH>
          <a:insideV>
            <a:ln w="12700" cap="flat">
              <a:solidFill>
                <a:srgbClr val="474746"/>
              </a:solidFill>
              <a:prstDash val="solid"/>
              <a:round/>
            </a:ln>
          </a:insideV>
        </a:tcBdr>
        <a:fill>
          <a:solidFill>
            <a:srgbClr val="474746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474746"/>
        </a:fontRef>
        <a:srgbClr val="474746"/>
      </a:tcTxStyle>
      <a:tcStyle>
        <a:tcBdr>
          <a:left>
            <a:ln w="12700" cap="flat">
              <a:solidFill>
                <a:srgbClr val="474746"/>
              </a:solidFill>
              <a:prstDash val="solid"/>
              <a:round/>
            </a:ln>
          </a:left>
          <a:right>
            <a:ln w="12700" cap="flat">
              <a:solidFill>
                <a:srgbClr val="474746"/>
              </a:solidFill>
              <a:prstDash val="solid"/>
              <a:round/>
            </a:ln>
          </a:right>
          <a:top>
            <a:ln w="12700" cap="flat">
              <a:solidFill>
                <a:srgbClr val="474746"/>
              </a:solidFill>
              <a:prstDash val="solid"/>
              <a:round/>
            </a:ln>
          </a:top>
          <a:bottom>
            <a:ln w="12700" cap="flat">
              <a:solidFill>
                <a:srgbClr val="474746"/>
              </a:solidFill>
              <a:prstDash val="solid"/>
              <a:round/>
            </a:ln>
          </a:bottom>
          <a:insideH>
            <a:ln w="12700" cap="flat">
              <a:solidFill>
                <a:srgbClr val="474746"/>
              </a:solidFill>
              <a:prstDash val="solid"/>
              <a:round/>
            </a:ln>
          </a:insideH>
          <a:insideV>
            <a:ln w="12700" cap="flat">
              <a:solidFill>
                <a:srgbClr val="474746"/>
              </a:solidFill>
              <a:prstDash val="solid"/>
              <a:round/>
            </a:ln>
          </a:insideV>
        </a:tcBdr>
        <a:fill>
          <a:solidFill>
            <a:srgbClr val="474746">
              <a:alpha val="20000"/>
            </a:srgbClr>
          </a:solidFill>
        </a:fill>
      </a:tcStyle>
    </a:firstCol>
    <a:lastRow>
      <a:tcTxStyle b="on" i="off">
        <a:fontRef idx="major">
          <a:srgbClr val="474746"/>
        </a:fontRef>
        <a:srgbClr val="474746"/>
      </a:tcTxStyle>
      <a:tcStyle>
        <a:tcBdr>
          <a:left>
            <a:ln w="12700" cap="flat">
              <a:solidFill>
                <a:srgbClr val="474746"/>
              </a:solidFill>
              <a:prstDash val="solid"/>
              <a:round/>
            </a:ln>
          </a:left>
          <a:right>
            <a:ln w="12700" cap="flat">
              <a:solidFill>
                <a:srgbClr val="474746"/>
              </a:solidFill>
              <a:prstDash val="solid"/>
              <a:round/>
            </a:ln>
          </a:right>
          <a:top>
            <a:ln w="50800" cap="flat">
              <a:solidFill>
                <a:srgbClr val="474746"/>
              </a:solidFill>
              <a:prstDash val="solid"/>
              <a:round/>
            </a:ln>
          </a:top>
          <a:bottom>
            <a:ln w="12700" cap="flat">
              <a:solidFill>
                <a:srgbClr val="474746"/>
              </a:solidFill>
              <a:prstDash val="solid"/>
              <a:round/>
            </a:ln>
          </a:bottom>
          <a:insideH>
            <a:ln w="12700" cap="flat">
              <a:solidFill>
                <a:srgbClr val="474746"/>
              </a:solidFill>
              <a:prstDash val="solid"/>
              <a:round/>
            </a:ln>
          </a:insideH>
          <a:insideV>
            <a:ln w="12700" cap="flat">
              <a:solidFill>
                <a:srgbClr val="474746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474746"/>
        </a:fontRef>
        <a:srgbClr val="474746"/>
      </a:tcTxStyle>
      <a:tcStyle>
        <a:tcBdr>
          <a:left>
            <a:ln w="12700" cap="flat">
              <a:solidFill>
                <a:srgbClr val="474746"/>
              </a:solidFill>
              <a:prstDash val="solid"/>
              <a:round/>
            </a:ln>
          </a:left>
          <a:right>
            <a:ln w="12700" cap="flat">
              <a:solidFill>
                <a:srgbClr val="474746"/>
              </a:solidFill>
              <a:prstDash val="solid"/>
              <a:round/>
            </a:ln>
          </a:right>
          <a:top>
            <a:ln w="12700" cap="flat">
              <a:solidFill>
                <a:srgbClr val="474746"/>
              </a:solidFill>
              <a:prstDash val="solid"/>
              <a:round/>
            </a:ln>
          </a:top>
          <a:bottom>
            <a:ln w="25400" cap="flat">
              <a:solidFill>
                <a:srgbClr val="474746"/>
              </a:solidFill>
              <a:prstDash val="solid"/>
              <a:round/>
            </a:ln>
          </a:bottom>
          <a:insideH>
            <a:ln w="12700" cap="flat">
              <a:solidFill>
                <a:srgbClr val="474746"/>
              </a:solidFill>
              <a:prstDash val="solid"/>
              <a:round/>
            </a:ln>
          </a:insideH>
          <a:insideV>
            <a:ln w="12700" cap="flat">
              <a:solidFill>
                <a:srgbClr val="474746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306"/>
    <p:restoredTop sz="94631"/>
  </p:normalViewPr>
  <p:slideViewPr>
    <p:cSldViewPr snapToGrid="0" snapToObjects="1">
      <p:cViewPr varScale="1">
        <p:scale>
          <a:sx n="202" d="100"/>
          <a:sy n="202" d="100"/>
        </p:scale>
        <p:origin x="192" y="14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4" name="Shape 144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1200">
        <a:latin typeface="+mj-lt"/>
        <a:ea typeface="+mj-ea"/>
        <a:cs typeface="+mj-cs"/>
        <a:sym typeface="Arial"/>
      </a:defRPr>
    </a:lvl1pPr>
    <a:lvl2pPr indent="228600" defTabSz="457200" latinLnBrk="0">
      <a:defRPr sz="1200">
        <a:latin typeface="+mj-lt"/>
        <a:ea typeface="+mj-ea"/>
        <a:cs typeface="+mj-cs"/>
        <a:sym typeface="Arial"/>
      </a:defRPr>
    </a:lvl2pPr>
    <a:lvl3pPr indent="457200" defTabSz="457200" latinLnBrk="0">
      <a:defRPr sz="1200">
        <a:latin typeface="+mj-lt"/>
        <a:ea typeface="+mj-ea"/>
        <a:cs typeface="+mj-cs"/>
        <a:sym typeface="Arial"/>
      </a:defRPr>
    </a:lvl3pPr>
    <a:lvl4pPr indent="685800" defTabSz="457200" latinLnBrk="0">
      <a:defRPr sz="1200">
        <a:latin typeface="+mj-lt"/>
        <a:ea typeface="+mj-ea"/>
        <a:cs typeface="+mj-cs"/>
        <a:sym typeface="Arial"/>
      </a:defRPr>
    </a:lvl4pPr>
    <a:lvl5pPr indent="914400" defTabSz="457200" latinLnBrk="0">
      <a:defRPr sz="1200">
        <a:latin typeface="+mj-lt"/>
        <a:ea typeface="+mj-ea"/>
        <a:cs typeface="+mj-cs"/>
        <a:sym typeface="Arial"/>
      </a:defRPr>
    </a:lvl5pPr>
    <a:lvl6pPr indent="1143000" defTabSz="457200" latinLnBrk="0">
      <a:defRPr sz="1200">
        <a:latin typeface="+mj-lt"/>
        <a:ea typeface="+mj-ea"/>
        <a:cs typeface="+mj-cs"/>
        <a:sym typeface="Arial"/>
      </a:defRPr>
    </a:lvl6pPr>
    <a:lvl7pPr indent="1371600" defTabSz="457200" latinLnBrk="0">
      <a:defRPr sz="1200">
        <a:latin typeface="+mj-lt"/>
        <a:ea typeface="+mj-ea"/>
        <a:cs typeface="+mj-cs"/>
        <a:sym typeface="Arial"/>
      </a:defRPr>
    </a:lvl7pPr>
    <a:lvl8pPr indent="1600200" defTabSz="457200" latinLnBrk="0">
      <a:defRPr sz="1200">
        <a:latin typeface="+mj-lt"/>
        <a:ea typeface="+mj-ea"/>
        <a:cs typeface="+mj-cs"/>
        <a:sym typeface="Arial"/>
      </a:defRPr>
    </a:lvl8pPr>
    <a:lvl9pPr indent="1828800" defTabSz="457200" latinLnBrk="0">
      <a:defRPr sz="1200">
        <a:latin typeface="+mj-lt"/>
        <a:ea typeface="+mj-ea"/>
        <a:cs typeface="+mj-cs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18651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31022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"/>
          <p:cNvSpPr>
            <a:spLocks noGrp="1"/>
          </p:cNvSpPr>
          <p:nvPr>
            <p:ph type="body" sz="quarter" idx="13"/>
          </p:nvPr>
        </p:nvSpPr>
        <p:spPr>
          <a:xfrm>
            <a:off x="487898" y="3863771"/>
            <a:ext cx="3683001" cy="369889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900"/>
              </a:spcBef>
              <a:buSzTx/>
              <a:buNone/>
              <a:defRPr sz="4000" b="1">
                <a:solidFill>
                  <a:schemeClr val="accent6"/>
                </a:solidFill>
              </a:defRPr>
            </a:pPr>
            <a:endParaRPr/>
          </a:p>
        </p:txBody>
      </p:sp>
      <p:sp>
        <p:nvSpPr>
          <p:cNvPr id="13" name="Rectangle"/>
          <p:cNvSpPr>
            <a:spLocks noGrp="1"/>
          </p:cNvSpPr>
          <p:nvPr>
            <p:ph type="body" sz="quarter" idx="14"/>
          </p:nvPr>
        </p:nvSpPr>
        <p:spPr>
          <a:xfrm>
            <a:off x="487899" y="1250570"/>
            <a:ext cx="7324988" cy="744538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900"/>
              </a:spcBef>
              <a:buSzTx/>
              <a:buNone/>
              <a:defRPr sz="4000" b="1">
                <a:solidFill>
                  <a:srgbClr val="4D4D4C"/>
                </a:solidFill>
              </a:defRPr>
            </a:pPr>
            <a:endParaRPr/>
          </a:p>
        </p:txBody>
      </p:sp>
      <p:sp>
        <p:nvSpPr>
          <p:cNvPr id="14" name="Rectangle"/>
          <p:cNvSpPr>
            <a:spLocks noGrp="1"/>
          </p:cNvSpPr>
          <p:nvPr>
            <p:ph type="body" sz="quarter" idx="15"/>
          </p:nvPr>
        </p:nvSpPr>
        <p:spPr>
          <a:xfrm>
            <a:off x="487898" y="2000917"/>
            <a:ext cx="6041584" cy="487850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b="1">
                <a:solidFill>
                  <a:srgbClr val="4D4D4C"/>
                </a:solidFill>
              </a:defRPr>
            </a:pPr>
            <a:endParaRPr/>
          </a:p>
        </p:txBody>
      </p:sp>
      <p:pic>
        <p:nvPicPr>
          <p:cNvPr id="15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1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11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 - N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image1.pdf" descr="image1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110911" y="4699139"/>
            <a:ext cx="883651" cy="331101"/>
          </a:xfrm>
          <a:prstGeom prst="rect">
            <a:avLst/>
          </a:prstGeom>
          <a:ln w="12700">
            <a:miter lim="400000"/>
          </a:ln>
        </p:spPr>
      </p:pic>
      <p:sp>
        <p:nvSpPr>
          <p:cNvPr id="127" name="Rectangle"/>
          <p:cNvSpPr/>
          <p:nvPr/>
        </p:nvSpPr>
        <p:spPr>
          <a:xfrm>
            <a:off x="8053950" y="4639759"/>
            <a:ext cx="1018534" cy="44008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spcBef>
                <a:spcPts val="900"/>
              </a:spcBef>
              <a:defRPr sz="40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Hea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Title Text"/>
          <p:cNvSpPr txBox="1">
            <a:spLocks noGrp="1"/>
          </p:cNvSpPr>
          <p:nvPr>
            <p:ph type="title"/>
          </p:nvPr>
        </p:nvSpPr>
        <p:spPr>
          <a:xfrm>
            <a:off x="3074459" y="1674428"/>
            <a:ext cx="6069542" cy="1250669"/>
          </a:xfrm>
          <a:prstGeom prst="rect">
            <a:avLst/>
          </a:prstGeom>
        </p:spPr>
        <p:txBody>
          <a:bodyPr anchor="ctr"/>
          <a:lstStyle>
            <a:lvl1pPr>
              <a:defRPr sz="3000">
                <a:solidFill>
                  <a:srgbClr val="4D4D4C"/>
                </a:solidFill>
              </a:defRPr>
            </a:lvl1pPr>
          </a:lstStyle>
          <a:p>
            <a:r>
              <a:t>Title Text</a:t>
            </a:r>
          </a:p>
        </p:txBody>
      </p:sp>
      <p:pic>
        <p:nvPicPr>
          <p:cNvPr id="136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13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4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de Snipp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Text"/>
          <p:cNvSpPr txBox="1">
            <a:spLocks noGrp="1"/>
          </p:cNvSpPr>
          <p:nvPr>
            <p:ph type="title"/>
          </p:nvPr>
        </p:nvSpPr>
        <p:spPr>
          <a:xfrm>
            <a:off x="336789" y="114935"/>
            <a:ext cx="8205304" cy="545743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3" name="Body Level One…"/>
          <p:cNvSpPr txBox="1">
            <a:spLocks noGrp="1"/>
          </p:cNvSpPr>
          <p:nvPr>
            <p:ph type="body" idx="1"/>
          </p:nvPr>
        </p:nvSpPr>
        <p:spPr>
          <a:xfrm>
            <a:off x="336613" y="1010407"/>
            <a:ext cx="8207742" cy="3641928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00"/>
              </a:spcBef>
              <a:buSzTx/>
              <a:buNone/>
              <a:defRPr sz="1100"/>
            </a:lvl1pPr>
            <a:lvl2pPr marL="0" indent="457200">
              <a:spcBef>
                <a:spcPts val="200"/>
              </a:spcBef>
              <a:buSzTx/>
              <a:buNone/>
              <a:defRPr sz="1100"/>
            </a:lvl2pPr>
            <a:lvl3pPr marL="0" indent="914400">
              <a:spcBef>
                <a:spcPts val="200"/>
              </a:spcBef>
              <a:buSzTx/>
              <a:buNone/>
              <a:defRPr sz="1100"/>
            </a:lvl3pPr>
            <a:lvl4pPr marL="0" indent="1371600">
              <a:spcBef>
                <a:spcPts val="200"/>
              </a:spcBef>
              <a:buSzTx/>
              <a:buNone/>
              <a:defRPr sz="1100"/>
            </a:lvl4pPr>
            <a:lvl5pPr marL="0" indent="1828800">
              <a:spcBef>
                <a:spcPts val="200"/>
              </a:spcBef>
              <a:buSzTx/>
              <a:buNone/>
              <a:defRPr sz="11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34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3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Hea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itle Text"/>
          <p:cNvSpPr txBox="1">
            <a:spLocks noGrp="1"/>
          </p:cNvSpPr>
          <p:nvPr>
            <p:ph type="title"/>
          </p:nvPr>
        </p:nvSpPr>
        <p:spPr>
          <a:xfrm>
            <a:off x="396393" y="1969202"/>
            <a:ext cx="7772401" cy="930106"/>
          </a:xfrm>
          <a:prstGeom prst="rect">
            <a:avLst/>
          </a:prstGeom>
        </p:spPr>
        <p:txBody>
          <a:bodyPr anchor="ctr"/>
          <a:lstStyle>
            <a:lvl1pPr>
              <a:defRPr sz="4000"/>
            </a:lvl1pPr>
          </a:lstStyle>
          <a:p>
            <a:r>
              <a:t>Title Text</a:t>
            </a:r>
          </a:p>
        </p:txBody>
      </p:sp>
      <p:pic>
        <p:nvPicPr>
          <p:cNvPr id="43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4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itle Text"/>
          <p:cNvSpPr txBox="1">
            <a:spLocks noGrp="1"/>
          </p:cNvSpPr>
          <p:nvPr>
            <p:ph type="title"/>
          </p:nvPr>
        </p:nvSpPr>
        <p:spPr>
          <a:xfrm>
            <a:off x="336789" y="114935"/>
            <a:ext cx="8205304" cy="545743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2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333575" y="1012506"/>
            <a:ext cx="4038601" cy="3472074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sz="2200"/>
            </a:lvl1pPr>
            <a:lvl2pPr marL="771525" indent="-314325">
              <a:defRPr sz="2200"/>
            </a:lvl2pPr>
            <a:lvl3pPr marL="1228725" indent="-314325">
              <a:defRPr sz="2200"/>
            </a:lvl3pPr>
            <a:lvl4pPr marL="1685925" indent="-314325">
              <a:defRPr sz="2200"/>
            </a:lvl4pPr>
            <a:lvl5pPr marL="2143125" indent="-314325">
              <a:defRPr sz="2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53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5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itle Text"/>
          <p:cNvSpPr txBox="1">
            <a:spLocks noGrp="1"/>
          </p:cNvSpPr>
          <p:nvPr>
            <p:ph type="title"/>
          </p:nvPr>
        </p:nvSpPr>
        <p:spPr>
          <a:xfrm>
            <a:off x="336789" y="114935"/>
            <a:ext cx="8205304" cy="54574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4D4D4C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6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37517" y="1011542"/>
            <a:ext cx="2442635" cy="339447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None/>
              <a:defRPr sz="2000">
                <a:solidFill>
                  <a:srgbClr val="4D4D4C"/>
                </a:solidFill>
              </a:defRPr>
            </a:lvl1pPr>
            <a:lvl2pPr marL="774700" indent="-317500">
              <a:spcBef>
                <a:spcPts val="400"/>
              </a:spcBef>
              <a:defRPr sz="2000">
                <a:solidFill>
                  <a:srgbClr val="4D4D4C"/>
                </a:solidFill>
              </a:defRPr>
            </a:lvl2pPr>
            <a:lvl3pPr marL="1200150" indent="-285750">
              <a:spcBef>
                <a:spcPts val="400"/>
              </a:spcBef>
              <a:defRPr sz="2000">
                <a:solidFill>
                  <a:srgbClr val="4D4D4C"/>
                </a:solidFill>
              </a:defRPr>
            </a:lvl3pPr>
            <a:lvl4pPr marL="0" indent="1371600">
              <a:spcBef>
                <a:spcPts val="400"/>
              </a:spcBef>
              <a:buSzTx/>
              <a:buNone/>
              <a:defRPr sz="2000">
                <a:solidFill>
                  <a:srgbClr val="4D4D4C"/>
                </a:solidFill>
              </a:defRPr>
            </a:lvl4pPr>
            <a:lvl5pPr marL="2114550" indent="-285750">
              <a:spcBef>
                <a:spcPts val="400"/>
              </a:spcBef>
              <a:defRPr sz="2000">
                <a:solidFill>
                  <a:srgbClr val="4D4D4C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63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6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Four Content -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itle Text"/>
          <p:cNvSpPr txBox="1">
            <a:spLocks noGrp="1"/>
          </p:cNvSpPr>
          <p:nvPr>
            <p:ph type="title"/>
          </p:nvPr>
        </p:nvSpPr>
        <p:spPr>
          <a:xfrm>
            <a:off x="336789" y="114935"/>
            <a:ext cx="8205304" cy="545194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7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37742" y="3127083"/>
            <a:ext cx="1797051" cy="340941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300"/>
              </a:spcBef>
              <a:buSzTx/>
              <a:buNone/>
              <a:defRPr sz="1400">
                <a:solidFill>
                  <a:srgbClr val="4D4D4C"/>
                </a:solidFill>
              </a:defRPr>
            </a:lvl1pPr>
            <a:lvl2pPr marL="0" indent="457200" algn="ctr">
              <a:spcBef>
                <a:spcPts val="300"/>
              </a:spcBef>
              <a:buSzTx/>
              <a:buNone/>
              <a:defRPr sz="1400">
                <a:solidFill>
                  <a:srgbClr val="4D4D4C"/>
                </a:solidFill>
              </a:defRPr>
            </a:lvl2pPr>
            <a:lvl3pPr marL="0" indent="914400" algn="ctr">
              <a:spcBef>
                <a:spcPts val="300"/>
              </a:spcBef>
              <a:buSzTx/>
              <a:buNone/>
              <a:defRPr sz="1400">
                <a:solidFill>
                  <a:srgbClr val="4D4D4C"/>
                </a:solidFill>
              </a:defRPr>
            </a:lvl3pPr>
            <a:lvl4pPr marL="0" indent="1371600" algn="ctr">
              <a:spcBef>
                <a:spcPts val="300"/>
              </a:spcBef>
              <a:buSzTx/>
              <a:buNone/>
              <a:defRPr sz="1400">
                <a:solidFill>
                  <a:srgbClr val="4D4D4C"/>
                </a:solidFill>
              </a:defRPr>
            </a:lvl4pPr>
            <a:lvl5pPr marL="0" indent="1828800" algn="ctr">
              <a:spcBef>
                <a:spcPts val="300"/>
              </a:spcBef>
              <a:buSzTx/>
              <a:buNone/>
              <a:defRPr sz="1400">
                <a:solidFill>
                  <a:srgbClr val="4D4D4C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3" name="Rectangle"/>
          <p:cNvSpPr>
            <a:spLocks noGrp="1"/>
          </p:cNvSpPr>
          <p:nvPr>
            <p:ph type="body" sz="quarter" idx="13"/>
          </p:nvPr>
        </p:nvSpPr>
        <p:spPr>
          <a:xfrm>
            <a:off x="2496747" y="3127083"/>
            <a:ext cx="1797051" cy="340941"/>
          </a:xfrm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300"/>
              </a:spcBef>
              <a:buSzTx/>
              <a:buNone/>
              <a:defRPr sz="1400" b="1">
                <a:solidFill>
                  <a:srgbClr val="4D4D4C"/>
                </a:solidFill>
              </a:defRPr>
            </a:pPr>
            <a:endParaRPr/>
          </a:p>
        </p:txBody>
      </p:sp>
      <p:sp>
        <p:nvSpPr>
          <p:cNvPr id="74" name="Rectangle"/>
          <p:cNvSpPr>
            <a:spLocks noGrp="1"/>
          </p:cNvSpPr>
          <p:nvPr>
            <p:ph type="body" sz="quarter" idx="14"/>
          </p:nvPr>
        </p:nvSpPr>
        <p:spPr>
          <a:xfrm>
            <a:off x="4634584" y="3127083"/>
            <a:ext cx="1797051" cy="340941"/>
          </a:xfrm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300"/>
              </a:spcBef>
              <a:buSzTx/>
              <a:buNone/>
              <a:defRPr sz="1400" b="1">
                <a:solidFill>
                  <a:srgbClr val="4D4D4C"/>
                </a:solidFill>
              </a:defRPr>
            </a:pPr>
            <a:endParaRPr/>
          </a:p>
        </p:txBody>
      </p:sp>
      <p:sp>
        <p:nvSpPr>
          <p:cNvPr id="75" name="Rectangle"/>
          <p:cNvSpPr>
            <a:spLocks noGrp="1"/>
          </p:cNvSpPr>
          <p:nvPr>
            <p:ph type="body" sz="quarter" idx="15"/>
          </p:nvPr>
        </p:nvSpPr>
        <p:spPr>
          <a:xfrm>
            <a:off x="6990344" y="3127083"/>
            <a:ext cx="1797051" cy="340941"/>
          </a:xfrm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300"/>
              </a:spcBef>
              <a:buSzTx/>
              <a:buNone/>
              <a:defRPr sz="1400" b="1">
                <a:solidFill>
                  <a:srgbClr val="4D4D4C"/>
                </a:solidFill>
              </a:defRPr>
            </a:pPr>
            <a:endParaRPr/>
          </a:p>
        </p:txBody>
      </p:sp>
      <p:sp>
        <p:nvSpPr>
          <p:cNvPr id="76" name="Image"/>
          <p:cNvSpPr>
            <a:spLocks noGrp="1"/>
          </p:cNvSpPr>
          <p:nvPr>
            <p:ph type="pic" sz="quarter" idx="16"/>
          </p:nvPr>
        </p:nvSpPr>
        <p:spPr>
          <a:xfrm>
            <a:off x="337742" y="1604354"/>
            <a:ext cx="1797051" cy="1344613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77" name="Image"/>
          <p:cNvSpPr>
            <a:spLocks noGrp="1"/>
          </p:cNvSpPr>
          <p:nvPr>
            <p:ph type="pic" sz="quarter" idx="17"/>
          </p:nvPr>
        </p:nvSpPr>
        <p:spPr>
          <a:xfrm>
            <a:off x="2496747" y="1604354"/>
            <a:ext cx="1797051" cy="1344613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78" name="Image"/>
          <p:cNvSpPr>
            <a:spLocks noGrp="1"/>
          </p:cNvSpPr>
          <p:nvPr>
            <p:ph type="pic" sz="quarter" idx="18"/>
          </p:nvPr>
        </p:nvSpPr>
        <p:spPr>
          <a:xfrm>
            <a:off x="4634584" y="1604354"/>
            <a:ext cx="1797051" cy="1344613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79" name="Image"/>
          <p:cNvSpPr>
            <a:spLocks noGrp="1"/>
          </p:cNvSpPr>
          <p:nvPr>
            <p:ph type="pic" sz="quarter" idx="19"/>
          </p:nvPr>
        </p:nvSpPr>
        <p:spPr>
          <a:xfrm>
            <a:off x="6990344" y="1604354"/>
            <a:ext cx="1797051" cy="1344613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pic>
        <p:nvPicPr>
          <p:cNvPr id="80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8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ix Content -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Title Text"/>
          <p:cNvSpPr txBox="1">
            <a:spLocks noGrp="1"/>
          </p:cNvSpPr>
          <p:nvPr>
            <p:ph type="title"/>
          </p:nvPr>
        </p:nvSpPr>
        <p:spPr>
          <a:xfrm>
            <a:off x="336789" y="114935"/>
            <a:ext cx="8205304" cy="545194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8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39933" y="2151896"/>
            <a:ext cx="1924051" cy="340941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300"/>
              </a:spcBef>
              <a:buSzTx/>
              <a:buNone/>
              <a:defRPr sz="1400">
                <a:solidFill>
                  <a:srgbClr val="4D4D4C"/>
                </a:solidFill>
              </a:defRPr>
            </a:lvl1pPr>
            <a:lvl2pPr marL="0" indent="457200" algn="ctr">
              <a:spcBef>
                <a:spcPts val="300"/>
              </a:spcBef>
              <a:buSzTx/>
              <a:buNone/>
              <a:defRPr sz="1400">
                <a:solidFill>
                  <a:srgbClr val="4D4D4C"/>
                </a:solidFill>
              </a:defRPr>
            </a:lvl2pPr>
            <a:lvl3pPr marL="0" indent="914400" algn="ctr">
              <a:spcBef>
                <a:spcPts val="300"/>
              </a:spcBef>
              <a:buSzTx/>
              <a:buNone/>
              <a:defRPr sz="1400">
                <a:solidFill>
                  <a:srgbClr val="4D4D4C"/>
                </a:solidFill>
              </a:defRPr>
            </a:lvl3pPr>
            <a:lvl4pPr marL="0" indent="1371600" algn="ctr">
              <a:spcBef>
                <a:spcPts val="300"/>
              </a:spcBef>
              <a:buSzTx/>
              <a:buNone/>
              <a:defRPr sz="1400">
                <a:solidFill>
                  <a:srgbClr val="4D4D4C"/>
                </a:solidFill>
              </a:defRPr>
            </a:lvl4pPr>
            <a:lvl5pPr marL="0" indent="1828800" algn="ctr">
              <a:spcBef>
                <a:spcPts val="300"/>
              </a:spcBef>
              <a:buSzTx/>
              <a:buNone/>
              <a:defRPr sz="1400">
                <a:solidFill>
                  <a:srgbClr val="4D4D4C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0" name="Rectangle"/>
          <p:cNvSpPr>
            <a:spLocks noGrp="1"/>
          </p:cNvSpPr>
          <p:nvPr>
            <p:ph type="body" sz="quarter" idx="13"/>
          </p:nvPr>
        </p:nvSpPr>
        <p:spPr>
          <a:xfrm>
            <a:off x="3479308" y="2151896"/>
            <a:ext cx="1924051" cy="340941"/>
          </a:xfrm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300"/>
              </a:spcBef>
              <a:buSzTx/>
              <a:buNone/>
              <a:defRPr sz="1400" b="1">
                <a:solidFill>
                  <a:srgbClr val="4D4D4C"/>
                </a:solidFill>
              </a:defRPr>
            </a:pPr>
            <a:endParaRPr/>
          </a:p>
        </p:txBody>
      </p:sp>
      <p:sp>
        <p:nvSpPr>
          <p:cNvPr id="91" name="Rectangle"/>
          <p:cNvSpPr>
            <a:spLocks noGrp="1"/>
          </p:cNvSpPr>
          <p:nvPr>
            <p:ph type="body" sz="quarter" idx="14"/>
          </p:nvPr>
        </p:nvSpPr>
        <p:spPr>
          <a:xfrm>
            <a:off x="6624973" y="2151896"/>
            <a:ext cx="1924051" cy="340941"/>
          </a:xfrm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300"/>
              </a:spcBef>
              <a:buSzTx/>
              <a:buNone/>
              <a:defRPr sz="1400" b="1">
                <a:solidFill>
                  <a:srgbClr val="4D4D4C"/>
                </a:solidFill>
              </a:defRPr>
            </a:pPr>
            <a:endParaRPr/>
          </a:p>
        </p:txBody>
      </p:sp>
      <p:sp>
        <p:nvSpPr>
          <p:cNvPr id="92" name="Rectangle"/>
          <p:cNvSpPr>
            <a:spLocks noGrp="1"/>
          </p:cNvSpPr>
          <p:nvPr>
            <p:ph type="body" sz="quarter" idx="15"/>
          </p:nvPr>
        </p:nvSpPr>
        <p:spPr>
          <a:xfrm>
            <a:off x="339933" y="3963639"/>
            <a:ext cx="1924051" cy="340941"/>
          </a:xfrm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300"/>
              </a:spcBef>
              <a:buSzTx/>
              <a:buNone/>
              <a:defRPr sz="1400" b="1">
                <a:solidFill>
                  <a:srgbClr val="4D4D4C"/>
                </a:solidFill>
              </a:defRPr>
            </a:pPr>
            <a:endParaRPr/>
          </a:p>
        </p:txBody>
      </p:sp>
      <p:sp>
        <p:nvSpPr>
          <p:cNvPr id="93" name="Rectangle"/>
          <p:cNvSpPr>
            <a:spLocks noGrp="1"/>
          </p:cNvSpPr>
          <p:nvPr>
            <p:ph type="body" sz="quarter" idx="16"/>
          </p:nvPr>
        </p:nvSpPr>
        <p:spPr>
          <a:xfrm>
            <a:off x="3479308" y="3963639"/>
            <a:ext cx="1924051" cy="340941"/>
          </a:xfrm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300"/>
              </a:spcBef>
              <a:buSzTx/>
              <a:buNone/>
              <a:defRPr sz="1400" b="1">
                <a:solidFill>
                  <a:srgbClr val="4D4D4C"/>
                </a:solidFill>
              </a:defRPr>
            </a:pPr>
            <a:endParaRPr/>
          </a:p>
        </p:txBody>
      </p:sp>
      <p:sp>
        <p:nvSpPr>
          <p:cNvPr id="94" name="Rectangle"/>
          <p:cNvSpPr>
            <a:spLocks noGrp="1"/>
          </p:cNvSpPr>
          <p:nvPr>
            <p:ph type="body" sz="quarter" idx="17"/>
          </p:nvPr>
        </p:nvSpPr>
        <p:spPr>
          <a:xfrm>
            <a:off x="6624973" y="3963639"/>
            <a:ext cx="1924051" cy="340941"/>
          </a:xfrm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300"/>
              </a:spcBef>
              <a:buSzTx/>
              <a:buNone/>
              <a:defRPr sz="1400" b="1">
                <a:solidFill>
                  <a:srgbClr val="4D4D4C"/>
                </a:solidFill>
              </a:defRPr>
            </a:pPr>
            <a:endParaRPr/>
          </a:p>
        </p:txBody>
      </p:sp>
      <p:sp>
        <p:nvSpPr>
          <p:cNvPr id="95" name="Image"/>
          <p:cNvSpPr>
            <a:spLocks noGrp="1"/>
          </p:cNvSpPr>
          <p:nvPr>
            <p:ph type="pic" sz="quarter" idx="18"/>
          </p:nvPr>
        </p:nvSpPr>
        <p:spPr>
          <a:xfrm>
            <a:off x="339938" y="928297"/>
            <a:ext cx="1924051" cy="1100669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96" name="Image"/>
          <p:cNvSpPr>
            <a:spLocks noGrp="1"/>
          </p:cNvSpPr>
          <p:nvPr>
            <p:ph type="pic" sz="quarter" idx="19"/>
          </p:nvPr>
        </p:nvSpPr>
        <p:spPr>
          <a:xfrm>
            <a:off x="3479308" y="928297"/>
            <a:ext cx="1924051" cy="1100669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97" name="Image"/>
          <p:cNvSpPr>
            <a:spLocks noGrp="1"/>
          </p:cNvSpPr>
          <p:nvPr>
            <p:ph type="pic" sz="quarter" idx="20"/>
          </p:nvPr>
        </p:nvSpPr>
        <p:spPr>
          <a:xfrm>
            <a:off x="6624973" y="928297"/>
            <a:ext cx="1924051" cy="1100669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98" name="Image"/>
          <p:cNvSpPr>
            <a:spLocks noGrp="1"/>
          </p:cNvSpPr>
          <p:nvPr>
            <p:ph type="pic" sz="quarter" idx="21"/>
          </p:nvPr>
        </p:nvSpPr>
        <p:spPr>
          <a:xfrm>
            <a:off x="339938" y="2782372"/>
            <a:ext cx="1924051" cy="1100668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99" name="Image"/>
          <p:cNvSpPr>
            <a:spLocks noGrp="1"/>
          </p:cNvSpPr>
          <p:nvPr>
            <p:ph type="pic" sz="quarter" idx="22"/>
          </p:nvPr>
        </p:nvSpPr>
        <p:spPr>
          <a:xfrm>
            <a:off x="3479308" y="2782372"/>
            <a:ext cx="1924051" cy="1100668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00" name="Image"/>
          <p:cNvSpPr>
            <a:spLocks noGrp="1"/>
          </p:cNvSpPr>
          <p:nvPr>
            <p:ph type="pic" sz="quarter" idx="23"/>
          </p:nvPr>
        </p:nvSpPr>
        <p:spPr>
          <a:xfrm>
            <a:off x="6624973" y="2782372"/>
            <a:ext cx="1924051" cy="1100668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pic>
        <p:nvPicPr>
          <p:cNvPr id="101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10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Title Text"/>
          <p:cNvSpPr txBox="1">
            <a:spLocks noGrp="1"/>
          </p:cNvSpPr>
          <p:nvPr>
            <p:ph type="title"/>
          </p:nvPr>
        </p:nvSpPr>
        <p:spPr>
          <a:xfrm>
            <a:off x="336789" y="114935"/>
            <a:ext cx="8205304" cy="54519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4D4D4C"/>
                </a:solidFill>
              </a:defRPr>
            </a:lvl1pPr>
          </a:lstStyle>
          <a:p>
            <a:r>
              <a:t>Title Text</a:t>
            </a:r>
          </a:p>
        </p:txBody>
      </p:sp>
      <p:pic>
        <p:nvPicPr>
          <p:cNvPr id="110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11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ti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321761" y="114935"/>
            <a:ext cx="8205305" cy="5457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340592" y="1009331"/>
            <a:ext cx="8205304" cy="35539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>
            <a:lvl2pPr marL="800100" indent="-342900"/>
            <a:lvl3pPr marL="1219200" indent="-304800"/>
            <a:lvl4pPr marL="1714500" indent="-342900">
              <a:buChar char="–"/>
            </a:lvl4pPr>
            <a:lvl5pPr marL="2171700" indent="-342900">
              <a:buChar char="»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4" name="Image" descr="Image"/>
          <p:cNvPicPr>
            <a:picLocks noChangeAspect="1"/>
          </p:cNvPicPr>
          <p:nvPr/>
        </p:nvPicPr>
        <p:blipFill>
          <a:blip r:embed="rId14">
            <a:extLst/>
          </a:blip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1pPr>
      <a:lvl2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2pPr>
      <a:lvl3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3pPr>
      <a:lvl4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4pPr>
      <a:lvl5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5pPr>
      <a:lvl6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6pPr>
      <a:lvl7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7pPr>
      <a:lvl8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8pPr>
      <a:lvl9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9pPr>
    </p:titleStyle>
    <p:bodyStyle>
      <a:lvl1pPr marL="240631" marR="0" indent="-240631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1pPr>
      <a:lvl2pPr marL="621631" marR="0" indent="-240631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2pPr>
      <a:lvl3pPr marL="1002631" marR="0" indent="-240631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3pPr>
      <a:lvl4pPr marL="1383631" marR="0" indent="-240631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4pPr>
      <a:lvl5pPr marL="1764631" marR="0" indent="-240631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5pPr>
      <a:lvl6pPr marL="2145631" marR="0" indent="-240631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6pPr>
      <a:lvl7pPr marL="2526631" marR="0" indent="-240631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7pPr>
      <a:lvl8pPr marL="2907631" marR="0" indent="-240631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8pPr>
      <a:lvl9pPr marL="3288631" marR="0" indent="-240631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9pPr>
    </p:bodyStyle>
    <p:otherStyle>
      <a:lvl1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57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14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371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8288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22860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2743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3200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3657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zh.d2l.ai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"/><Relationship Id="rId2" Type="http://schemas.openxmlformats.org/officeDocument/2006/relationships/image" Target="../media/image21.ti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3.ti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i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5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Rectangle"/>
          <p:cNvSpPr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spcBef>
                <a:spcPts val="900"/>
              </a:spcBef>
              <a:buSzTx/>
              <a:buNone/>
              <a:defRPr sz="4000" b="1">
                <a:solidFill>
                  <a:schemeClr val="accent6"/>
                </a:solidFill>
              </a:defRPr>
            </a:pPr>
            <a:r>
              <a:rPr lang="en-US" altLang="zh-CN" sz="2000" dirty="0">
                <a:hlinkClick r:id="rId2"/>
              </a:rPr>
              <a:t>z</a:t>
            </a:r>
            <a:r>
              <a:rPr lang="en-US" sz="2000" dirty="0">
                <a:hlinkClick r:id="rId2"/>
              </a:rPr>
              <a:t>h</a:t>
            </a:r>
            <a:r>
              <a:rPr lang="en-US" altLang="zh-CN" sz="2000" dirty="0">
                <a:hlinkClick r:id="rId2"/>
              </a:rPr>
              <a:t>.d2l.ai</a:t>
            </a:r>
            <a:endParaRPr sz="2000" dirty="0"/>
          </a:p>
        </p:txBody>
      </p:sp>
      <p:sp>
        <p:nvSpPr>
          <p:cNvPr id="148" name="Introduction to Deep Learning"/>
          <p:cNvSpPr>
            <a:spLocks noGrp="1"/>
          </p:cNvSpPr>
          <p:nvPr>
            <p:ph type="body" idx="14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marL="0" indent="0" defTabSz="452627">
              <a:spcBef>
                <a:spcPts val="900"/>
              </a:spcBef>
              <a:buSzTx/>
              <a:buNone/>
              <a:defRPr sz="3959" b="1">
                <a:solidFill>
                  <a:srgbClr val="4D4D4C"/>
                </a:solidFill>
              </a:defRPr>
            </a:lvl1pPr>
          </a:lstStyle>
          <a:p>
            <a:r>
              <a:rPr lang="ja-JP" altLang="en-US"/>
              <a:t>动手学深度学习</a:t>
            </a:r>
            <a:endParaRPr dirty="0"/>
          </a:p>
        </p:txBody>
      </p:sp>
      <p:sp>
        <p:nvSpPr>
          <p:cNvPr id="149" name="3. Gradient and Auto Differentiation"/>
          <p:cNvSpPr>
            <a:spLocks noGrp="1"/>
          </p:cNvSpPr>
          <p:nvPr>
            <p:ph type="body" idx="1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>
            <a:normAutofit/>
          </a:bodyPr>
          <a:lstStyle>
            <a:lvl1pPr marL="0" indent="0">
              <a:buSzTx/>
              <a:buNone/>
              <a:defRPr b="1">
                <a:solidFill>
                  <a:srgbClr val="4D4D4C"/>
                </a:solidFill>
              </a:defRPr>
            </a:lvl1pPr>
          </a:lstStyle>
          <a:p>
            <a:r>
              <a:rPr lang="en-US" dirty="0"/>
              <a:t>4</a:t>
            </a:r>
            <a:r>
              <a:rPr dirty="0"/>
              <a:t>. </a:t>
            </a:r>
            <a:r>
              <a:rPr lang="ja-JP" altLang="en-US"/>
              <a:t>线性方法</a:t>
            </a:r>
            <a:r>
              <a:rPr lang="zh-CN" altLang="en-US" dirty="0"/>
              <a:t>、</a:t>
            </a:r>
            <a:r>
              <a:rPr lang="ja-JP" altLang="en-US"/>
              <a:t>基础优化和</a:t>
            </a:r>
            <a:r>
              <a:rPr lang="zh-CN" altLang="en-US" dirty="0"/>
              <a:t> </a:t>
            </a:r>
            <a:r>
              <a:rPr lang="en-US" altLang="zh-CN" dirty="0" err="1"/>
              <a:t>s</a:t>
            </a:r>
            <a:r>
              <a:rPr lang="en-US" dirty="0" err="1"/>
              <a:t>oftmax</a:t>
            </a:r>
            <a:r>
              <a:rPr lang="zh-CN" altLang="en-US" dirty="0"/>
              <a:t> </a:t>
            </a:r>
            <a:r>
              <a:rPr lang="ja-JP" altLang="en-US"/>
              <a:t>回归</a:t>
            </a:r>
            <a:endParaRPr lang="en-US" altLang="ja-JP" dirty="0"/>
          </a:p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61543974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Measure Estimation Qualit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测量估计质量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9" name="Compare the true value vs the estimated value Real sale price vs estimated house price…"/>
              <p:cNvSpPr txBox="1">
                <a:spLocks noGrp="1"/>
              </p:cNvSpPr>
              <p:nvPr>
                <p:ph type="body" idx="1"/>
              </p:nvPr>
            </p:nvSpPr>
            <p:spPr>
              <a:prstGeom prst="rect">
                <a:avLst/>
              </a:prstGeom>
            </p:spPr>
            <p:txBody>
              <a:bodyPr/>
              <a:lstStyle/>
              <a:p>
                <a:r>
                  <a:rPr lang="ja-JP" altLang="en-US"/>
                  <a:t>比较真实值与估计值</a:t>
                </a:r>
                <a:r>
                  <a:rPr lang="ja-JP" altLang="en-US" dirty="0"/>
                  <a:t> （</a:t>
                </a:r>
                <a:r>
                  <a:rPr lang="ja-JP" altLang="en-US"/>
                  <a:t>实际销售价格与估计的房价</a:t>
                </a:r>
                <a:r>
                  <a:rPr lang="ja-JP" altLang="en-US" dirty="0"/>
                  <a:t>）</a:t>
                </a:r>
              </a:p>
              <a:p>
                <a:r>
                  <a:rPr lang="ja-JP" altLang="en-US"/>
                  <a:t>以</a:t>
                </a:r>
                <a14:m>
                  <m:oMath xmlns:m="http://schemas.openxmlformats.org/officeDocument/2006/math">
                    <m:r>
                      <a:rPr lang="zh-CN" alt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ja-JP" altLang="en-US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ja-JP" altLang="en-US"/>
                  <a:t> </a:t>
                </a:r>
                <a:r>
                  <a:rPr lang="ja-JP" altLang="en-US" dirty="0"/>
                  <a:t>作为</a:t>
                </a:r>
                <a:r>
                  <a:rPr lang="ja-JP" altLang="en-US"/>
                  <a:t>真实值</a:t>
                </a:r>
                <a:r>
                  <a:rPr lang="zh-CN" altLang="en-US" dirty="0"/>
                  <a:t>，</a:t>
                </a:r>
                <a:r>
                  <a:rPr lang="ar-AE" dirty="0"/>
                  <a:t> </a:t>
                </a:r>
                <a14:m>
                  <m:oMath xmlns:m="http://schemas.openxmlformats.org/officeDocument/2006/math">
                    <m:limUpp>
                      <m:limUpp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limUppPr>
                      <m:e>
                        <m:r>
                          <a:rPr lang="ar-AE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lim>
                        <m:r>
                          <a:rPr lang="ar-AE" i="1">
                            <a:latin typeface="Cambria Math" panose="02040503050406030204" pitchFamily="18" charset="0"/>
                          </a:rPr>
                          <m:t>̂</m:t>
                        </m:r>
                      </m:lim>
                    </m:limUpp>
                  </m:oMath>
                </a14:m>
                <a:r>
                  <a:rPr lang="zh-CN" altLang="en-US" dirty="0"/>
                  <a:t> </a:t>
                </a:r>
                <a:r>
                  <a:rPr lang="ja-JP" altLang="en-US" dirty="0"/>
                  <a:t>作为</a:t>
                </a:r>
                <a:r>
                  <a:rPr lang="ja-JP" altLang="en-US"/>
                  <a:t>估计值，我们可以比较损失</a:t>
                </a:r>
                <a:br>
                  <a:rPr lang="ja-JP" altLang="en-US" dirty="0"/>
                </a:br>
                <a:br>
                  <a:rPr lang="ja-JP" altLang="en-US"/>
                </a:br>
                <a:r>
                  <a:rPr lang="ja-JP" altLang="en-US"/>
                  <a:t>平方损失</a:t>
                </a:r>
                <a:r>
                  <a:rPr lang="zh-CN" altLang="en-US" dirty="0"/>
                  <a:t>：</a:t>
                </a:r>
                <a:endParaRPr lang="en-US" dirty="0"/>
              </a:p>
              <a:p>
                <a:endParaRPr dirty="0"/>
              </a:p>
            </p:txBody>
          </p:sp>
        </mc:Choice>
        <mc:Fallback xmlns="">
          <p:sp>
            <p:nvSpPr>
              <p:cNvPr id="209" name="Compare the true value vs the estimated value Real sale price vs estimated house price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prstGeom prst="rect">
                <a:avLst/>
              </a:prstGeom>
              <a:blipFill>
                <a:blip r:embed="rId2"/>
                <a:stretch>
                  <a:fillRect l="-1546" t="-10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0" name="Equation"/>
              <p:cNvSpPr txBox="1"/>
              <p:nvPr/>
            </p:nvSpPr>
            <p:spPr>
              <a:xfrm>
                <a:off x="-597493" y="720022"/>
                <a:ext cx="103100" cy="148134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18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>
                  <a:solidFill>
                    <a:srgbClr val="474746"/>
                  </a:solidFill>
                </a:endParaRPr>
              </a:p>
            </p:txBody>
          </p:sp>
        </mc:Choice>
        <mc:Fallback xmlns="">
          <p:sp>
            <p:nvSpPr>
              <p:cNvPr id="210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97493" y="720022"/>
                <a:ext cx="103100" cy="148134"/>
              </a:xfrm>
              <a:prstGeom prst="rect">
                <a:avLst/>
              </a:prstGeom>
              <a:blipFill>
                <a:blip r:embed="rId3"/>
                <a:stretch>
                  <a:fillRect l="-66667" r="-88889" b="-141667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1" name="Equation"/>
              <p:cNvSpPr txBox="1"/>
              <p:nvPr/>
            </p:nvSpPr>
            <p:spPr>
              <a:xfrm>
                <a:off x="2287028" y="2786295"/>
                <a:ext cx="2333319" cy="482905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ℓ(</m:t>
                      </m:r>
                      <m:r>
                        <a:rPr sz="2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sz="2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limUpp>
                        <m:limUppPr>
                          <m:ctrlPr>
                            <a:rPr sz="2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limUppPr>
                        <m:e>
                          <m:r>
                            <a:rPr sz="2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lim>
                          <m:r>
                            <a:rPr sz="2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̂</m:t>
                          </m:r>
                        </m:lim>
                      </m:limUpp>
                      <m:r>
                        <a:rPr sz="2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sSup>
                        <m:sSupPr>
                          <m:ctrlPr>
                            <a:rPr sz="2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sz="2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sz="2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sz="2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limUpp>
                                <m:limUppPr>
                                  <m:ctrlPr>
                                    <a:rPr sz="2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limUppPr>
                                <m:e>
                                  <m:r>
                                    <a:rPr sz="2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lim>
                                  <m:r>
                                    <a:rPr sz="2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̂</m:t>
                                  </m:r>
                                </m:lim>
                              </m:limUpp>
                            </m:e>
                          </m:d>
                        </m:e>
                        <m:sup>
                          <m:r>
                            <a:rPr sz="2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sz="2600" dirty="0"/>
              </a:p>
            </p:txBody>
          </p:sp>
        </mc:Choice>
        <mc:Fallback xmlns="">
          <p:sp>
            <p:nvSpPr>
              <p:cNvPr id="211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7028" y="2786295"/>
                <a:ext cx="2333319" cy="482905"/>
              </a:xfrm>
              <a:prstGeom prst="rect">
                <a:avLst/>
              </a:prstGeom>
              <a:blipFill>
                <a:blip r:embed="rId4"/>
                <a:stretch>
                  <a:fillRect l="-5435" r="-15217" b="-56410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2" name="Equation"/>
          <p:cNvSpPr txBox="1"/>
          <p:nvPr/>
        </p:nvSpPr>
        <p:spPr>
          <a:xfrm>
            <a:off x="1156508" y="2042384"/>
            <a:ext cx="65" cy="36933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defRPr>
                <a:solidFill>
                  <a:srgbClr val="000000"/>
                </a:solidFill>
              </a:defRPr>
            </a:pPr>
            <a:endParaRPr sz="2400" dirty="0"/>
          </a:p>
        </p:txBody>
      </p:sp>
      <p:sp>
        <p:nvSpPr>
          <p:cNvPr id="213" name="Equation"/>
          <p:cNvSpPr txBox="1"/>
          <p:nvPr/>
        </p:nvSpPr>
        <p:spPr>
          <a:xfrm>
            <a:off x="4071739" y="1953673"/>
            <a:ext cx="65" cy="36933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defRPr>
                <a:solidFill>
                  <a:srgbClr val="000000"/>
                </a:solidFill>
              </a:defRPr>
            </a:pPr>
            <a:endParaRPr sz="2400" dirty="0"/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Training Data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训练数据集 </a:t>
            </a:r>
          </a:p>
        </p:txBody>
      </p:sp>
      <p:sp>
        <p:nvSpPr>
          <p:cNvPr id="216" name="Collect multiple data points to fit parameters Houses sold in the last 6 months…"/>
          <p:cNvSpPr txBox="1">
            <a:spLocks noGrp="1"/>
          </p:cNvSpPr>
          <p:nvPr>
            <p:ph type="body" idx="1"/>
          </p:nvPr>
        </p:nvSpPr>
        <p:spPr>
          <a:xfrm>
            <a:off x="340591" y="1009331"/>
            <a:ext cx="8552887" cy="2349036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ja-JP" altLang="en-US"/>
              <a:t>收集多个数据点以训练参数</a:t>
            </a:r>
            <a:r>
              <a:rPr lang="zh-CN" altLang="en-US" dirty="0"/>
              <a:t>（</a:t>
            </a:r>
            <a:r>
              <a:rPr lang="ja-JP" altLang="en-US"/>
              <a:t>如</a:t>
            </a:r>
            <a:r>
              <a:rPr lang="zh-CN" altLang="en-US" dirty="0"/>
              <a:t> 在过去</a:t>
            </a:r>
            <a:r>
              <a:rPr lang="en-US" altLang="zh-CN" dirty="0"/>
              <a:t>6</a:t>
            </a:r>
            <a:r>
              <a:rPr lang="zh-CN" altLang="en-US" dirty="0"/>
              <a:t>个月内出售的房屋）</a:t>
            </a:r>
            <a:br>
              <a:rPr dirty="0"/>
            </a:br>
            <a:endParaRPr dirty="0"/>
          </a:p>
          <a:p>
            <a:r>
              <a:rPr lang="ja-JP" altLang="en-US"/>
              <a:t>这个叫做训练数据集 </a:t>
            </a:r>
            <a:endParaRPr lang="en-US" altLang="ja-JP" dirty="0"/>
          </a:p>
          <a:p>
            <a:r>
              <a:rPr lang="ja-JP" altLang="en-US"/>
              <a:t>训练数据集 越大越好</a:t>
            </a:r>
            <a:endParaRPr lang="en-US" altLang="ja-JP" dirty="0"/>
          </a:p>
          <a:p>
            <a:r>
              <a:rPr lang="ja-JP" altLang="en-US"/>
              <a:t>假设有</a:t>
            </a:r>
            <a:r>
              <a:rPr lang="zh-CN" altLang="en-US" dirty="0"/>
              <a:t> </a:t>
            </a:r>
            <a:r>
              <a:rPr lang="en-US" altLang="zh-CN" dirty="0"/>
              <a:t>n</a:t>
            </a:r>
            <a:r>
              <a:rPr lang="zh-CN" altLang="en-US" dirty="0"/>
              <a:t> </a:t>
            </a:r>
            <a:r>
              <a:rPr lang="ja-JP" altLang="en-US"/>
              <a:t>个房屋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7" name="Equation"/>
              <p:cNvSpPr txBox="1"/>
              <p:nvPr/>
            </p:nvSpPr>
            <p:spPr>
              <a:xfrm>
                <a:off x="1702596" y="3333725"/>
                <a:ext cx="2636026" cy="477513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𝐗</m:t>
                      </m:r>
                      <m:r>
                        <a:rPr sz="2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sz="2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sz="2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sz="2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sz="2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sz="2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sz="2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sz="2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sz="2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sz="2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sz="2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,…,</m:t>
                              </m:r>
                              <m:sSub>
                                <m:sSubPr>
                                  <m:ctrlPr>
                                    <a:rPr sz="2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sz="2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sz="2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sz="2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sz="2600"/>
              </a:p>
            </p:txBody>
          </p:sp>
        </mc:Choice>
        <mc:Fallback xmlns="">
          <p:sp>
            <p:nvSpPr>
              <p:cNvPr id="217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2596" y="3333725"/>
                <a:ext cx="2636026" cy="477513"/>
              </a:xfrm>
              <a:prstGeom prst="rect">
                <a:avLst/>
              </a:prstGeom>
              <a:blipFill>
                <a:blip r:embed="rId2"/>
                <a:stretch>
                  <a:fillRect l="-3828" r="-5742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8" name="Equation"/>
              <p:cNvSpPr txBox="1"/>
              <p:nvPr/>
            </p:nvSpPr>
            <p:spPr>
              <a:xfrm>
                <a:off x="4713239" y="3333725"/>
                <a:ext cx="2470653" cy="477513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𝐲</m:t>
                      </m:r>
                      <m:r>
                        <a:rPr sz="2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sz="2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sz="2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sz="2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sz="2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sz="2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sz="2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sz="2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sz="2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sz="2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sz="2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,…,</m:t>
                              </m:r>
                              <m:sSub>
                                <m:sSubPr>
                                  <m:ctrlPr>
                                    <a:rPr sz="2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sz="2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sz="2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sz="2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sz="2600"/>
              </a:p>
            </p:txBody>
          </p:sp>
        </mc:Choice>
        <mc:Fallback xmlns="">
          <p:sp>
            <p:nvSpPr>
              <p:cNvPr id="218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3239" y="3333725"/>
                <a:ext cx="2470653" cy="477513"/>
              </a:xfrm>
              <a:prstGeom prst="rect">
                <a:avLst/>
              </a:prstGeom>
              <a:blipFill>
                <a:blip r:embed="rId3"/>
                <a:stretch>
                  <a:fillRect l="-4592" r="-9694" b="-7692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Learn Paramet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学习参数</a:t>
            </a:r>
            <a:endParaRPr dirty="0"/>
          </a:p>
        </p:txBody>
      </p:sp>
      <p:sp>
        <p:nvSpPr>
          <p:cNvPr id="221" name="Training loss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训练损失</a:t>
            </a:r>
            <a:endParaRPr dirty="0"/>
          </a:p>
          <a:p>
            <a:endParaRPr dirty="0"/>
          </a:p>
          <a:p>
            <a:endParaRPr dirty="0"/>
          </a:p>
          <a:p>
            <a:endParaRPr lang="en-US" altLang="ja-JP" dirty="0"/>
          </a:p>
          <a:p>
            <a:r>
              <a:rPr lang="ja-JP" altLang="en-US"/>
              <a:t>最小化学习参数的损失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2" name="Equation"/>
              <p:cNvSpPr txBox="1"/>
              <p:nvPr/>
            </p:nvSpPr>
            <p:spPr>
              <a:xfrm>
                <a:off x="1301128" y="1748357"/>
                <a:ext cx="7011912" cy="749947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ℓ(</m:t>
                      </m:r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𝐗</m:t>
                      </m:r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𝐲</m:t>
                      </m:r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𝐰</m:t>
                      </m:r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limUpp>
                        <m:limUppPr>
                          <m:ctrlP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limUppPr>
                        <m:e>
                          <m:limLow>
                            <m:limLowPr>
                              <m:ctrlPr>
                                <a:rPr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∑</m:t>
                              </m:r>
                            </m:e>
                            <m:lim>
                              <m:r>
                                <a:rPr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lim>
                          </m:limLow>
                        </m:e>
                        <m:lim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lim>
                      </m:limUpp>
                      <m:sSup>
                        <m:sSupPr>
                          <m:ctrlP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sz="2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sz="2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sz="2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−⟨</m:t>
                              </m:r>
                              <m:sSub>
                                <m:sSubPr>
                                  <m:ctrlPr>
                                    <a:rPr sz="2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sz="2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sz="2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𝐰</m:t>
                              </m:r>
                              <m:r>
                                <a:rPr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⟩−</m:t>
                              </m:r>
                              <m:r>
                                <a:rPr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</m:e>
                        <m:sup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sSup>
                        <m:sSupPr>
                          <m:ctrlP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∥</m:t>
                          </m:r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𝐲</m:t>
                          </m:r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𝐗𝐰</m:t>
                          </m:r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∥</m:t>
                          </m:r>
                        </m:e>
                        <m:sup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sz="2200"/>
              </a:p>
            </p:txBody>
          </p:sp>
        </mc:Choice>
        <mc:Fallback xmlns="">
          <p:sp>
            <p:nvSpPr>
              <p:cNvPr id="222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1128" y="1748357"/>
                <a:ext cx="7011912" cy="749947"/>
              </a:xfrm>
              <a:prstGeom prst="rect">
                <a:avLst/>
              </a:prstGeom>
              <a:blipFill>
                <a:blip r:embed="rId2"/>
                <a:stretch>
                  <a:fillRect l="-1264" t="-1667" r="-903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3" name="Equation"/>
              <p:cNvSpPr txBox="1"/>
              <p:nvPr/>
            </p:nvSpPr>
            <p:spPr>
              <a:xfrm>
                <a:off x="2757360" y="3585983"/>
                <a:ext cx="4099447" cy="527662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sz="27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27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𝐰</m:t>
                          </m:r>
                        </m:e>
                        <m:sup>
                          <m:r>
                            <a:rPr sz="27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sz="2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sz="27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27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𝐛</m:t>
                          </m:r>
                        </m:e>
                        <m:sup>
                          <m:r>
                            <a:rPr sz="27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sz="2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sz="2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arg</m:t>
                      </m:r>
                      <m:limLow>
                        <m:limLowPr>
                          <m:ctrlPr>
                            <a:rPr sz="27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a:rPr sz="27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𝑚𝑖𝑛</m:t>
                          </m:r>
                        </m:e>
                        <m:lim>
                          <m:r>
                            <a:rPr sz="27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𝐰</m:t>
                          </m:r>
                          <m:r>
                            <a:rPr sz="27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sz="27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lim>
                      </m:limLow>
                      <m:r>
                        <a:rPr sz="2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ℓ(</m:t>
                      </m:r>
                      <m:r>
                        <a:rPr sz="2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𝐗</m:t>
                      </m:r>
                      <m:r>
                        <a:rPr sz="2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sz="2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𝐲</m:t>
                      </m:r>
                      <m:r>
                        <a:rPr sz="2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sz="2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𝐰</m:t>
                      </m:r>
                      <m:r>
                        <a:rPr sz="2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sz="2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sz="2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sz="2700"/>
              </a:p>
            </p:txBody>
          </p:sp>
        </mc:Choice>
        <mc:Fallback xmlns="">
          <p:sp>
            <p:nvSpPr>
              <p:cNvPr id="223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7360" y="3585983"/>
                <a:ext cx="4099447" cy="527662"/>
              </a:xfrm>
              <a:prstGeom prst="rect">
                <a:avLst/>
              </a:prstGeom>
              <a:blipFill>
                <a:blip r:embed="rId3"/>
                <a:stretch>
                  <a:fillRect l="-1852" r="-4321" b="-20930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Closed-form Solu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封闭解</a:t>
            </a:r>
            <a:endParaRPr dirty="0"/>
          </a:p>
        </p:txBody>
      </p:sp>
      <p:sp>
        <p:nvSpPr>
          <p:cNvPr id="226" name="Add bias into weights by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将偏差添加到权重中</a:t>
            </a:r>
            <a:br>
              <a:rPr dirty="0"/>
            </a:br>
            <a:br>
              <a:rPr dirty="0"/>
            </a:br>
            <a:br>
              <a:rPr dirty="0"/>
            </a:br>
            <a:endParaRPr dirty="0"/>
          </a:p>
          <a:p>
            <a:r>
              <a:rPr lang="ja-JP" altLang="en-US"/>
              <a:t>损失是凸性的，因此最优解满足</a:t>
            </a:r>
            <a:r>
              <a:rPr lang="zh-CN" altLang="en-US" dirty="0"/>
              <a:t>：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7" name="Equation"/>
              <p:cNvSpPr txBox="1"/>
              <p:nvPr/>
            </p:nvSpPr>
            <p:spPr>
              <a:xfrm>
                <a:off x="4633389" y="1600796"/>
                <a:ext cx="3960513" cy="654102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𝐰</m:t>
                          </m:r>
                        </m:den>
                      </m:f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ℓ(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𝐗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𝐲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𝐰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sSup>
                        <m:sSup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𝐲</m:t>
                              </m:r>
                              <m:r>
                                <a:rPr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𝐗𝐰</m:t>
                              </m:r>
                            </m:e>
                          </m:d>
                        </m:e>
                        <m:sup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𝐗</m:t>
                      </m:r>
                    </m:oMath>
                  </m:oMathPara>
                </a14:m>
                <a:endParaRPr sz="2400"/>
              </a:p>
            </p:txBody>
          </p:sp>
        </mc:Choice>
        <mc:Fallback xmlns="">
          <p:sp>
            <p:nvSpPr>
              <p:cNvPr id="227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3389" y="1600796"/>
                <a:ext cx="3960513" cy="654102"/>
              </a:xfrm>
              <a:prstGeom prst="rect">
                <a:avLst/>
              </a:prstGeom>
              <a:blipFill>
                <a:blip r:embed="rId2"/>
                <a:stretch>
                  <a:fillRect l="-1597" r="-1597" b="-22642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8" name="Equation"/>
              <p:cNvSpPr txBox="1"/>
              <p:nvPr/>
            </p:nvSpPr>
            <p:spPr>
              <a:xfrm>
                <a:off x="3326896" y="3053583"/>
                <a:ext cx="2195035" cy="651663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𝐰</m:t>
                          </m:r>
                        </m:den>
                      </m:f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ℓ(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𝐗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𝐲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𝐰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)=0</m:t>
                      </m:r>
                    </m:oMath>
                  </m:oMathPara>
                </a14:m>
                <a:endParaRPr sz="2400"/>
              </a:p>
            </p:txBody>
          </p:sp>
        </mc:Choice>
        <mc:Fallback xmlns="">
          <p:sp>
            <p:nvSpPr>
              <p:cNvPr id="228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6896" y="3053583"/>
                <a:ext cx="2195035" cy="651663"/>
              </a:xfrm>
              <a:prstGeom prst="rect">
                <a:avLst/>
              </a:prstGeom>
              <a:blipFill>
                <a:blip r:embed="rId3"/>
                <a:stretch>
                  <a:fillRect l="-4598" r="-7471" b="-23077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9" name="Equation"/>
              <p:cNvSpPr txBox="1"/>
              <p:nvPr/>
            </p:nvSpPr>
            <p:spPr>
              <a:xfrm>
                <a:off x="2734192" y="3778300"/>
                <a:ext cx="2808504" cy="652578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⇔</m:t>
                      </m:r>
                      <m:f>
                        <m:f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sSup>
                        <m:sSup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𝐲</m:t>
                              </m:r>
                              <m:r>
                                <a:rPr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𝐗𝐰</m:t>
                              </m:r>
                            </m:e>
                          </m:d>
                        </m:e>
                        <m:sup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𝐗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sz="2400"/>
              </a:p>
            </p:txBody>
          </p:sp>
        </mc:Choice>
        <mc:Fallback xmlns="">
          <p:sp>
            <p:nvSpPr>
              <p:cNvPr id="229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4192" y="3778300"/>
                <a:ext cx="2808504" cy="652578"/>
              </a:xfrm>
              <a:prstGeom prst="rect">
                <a:avLst/>
              </a:prstGeom>
              <a:blipFill>
                <a:blip r:embed="rId4"/>
                <a:stretch>
                  <a:fillRect l="-1802" r="-2703" b="-15385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0" name="Equation"/>
              <p:cNvSpPr txBox="1"/>
              <p:nvPr/>
            </p:nvSpPr>
            <p:spPr>
              <a:xfrm>
                <a:off x="4301701" y="4503932"/>
                <a:ext cx="2656482" cy="445758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⇔</m:t>
                      </m:r>
                      <m:sSup>
                        <m:sSup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𝐰</m:t>
                          </m:r>
                        </m:e>
                        <m:sup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𝐗</m:t>
                                  </m:r>
                                </m:e>
                                <m:sup>
                                  <m:r>
                                    <a:rPr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</m:e>
                          </m:d>
                        </m:e>
                        <m:sup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𝐗𝐲</m:t>
                      </m:r>
                    </m:oMath>
                  </m:oMathPara>
                </a14:m>
                <a:endParaRPr sz="2400"/>
              </a:p>
            </p:txBody>
          </p:sp>
        </mc:Choice>
        <mc:Fallback xmlns="">
          <p:sp>
            <p:nvSpPr>
              <p:cNvPr id="230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1701" y="4503932"/>
                <a:ext cx="2656482" cy="445758"/>
              </a:xfrm>
              <a:prstGeom prst="rect">
                <a:avLst/>
              </a:prstGeom>
              <a:blipFill>
                <a:blip r:embed="rId5"/>
                <a:stretch>
                  <a:fillRect l="-2381" r="-4286" b="-8333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1" name="Equation"/>
              <p:cNvSpPr txBox="1"/>
              <p:nvPr/>
            </p:nvSpPr>
            <p:spPr>
              <a:xfrm>
                <a:off x="4119517" y="1056110"/>
                <a:ext cx="2091995" cy="421996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𝐗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←[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𝐗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𝐰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←</m:t>
                      </m:r>
                      <m:d>
                        <m:dPr>
                          <m:begChr m:val="["/>
                          <m:endChr m:val="]"/>
                          <m:ctrlP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𝐰</m:t>
                              </m:r>
                            </m:e>
                            <m:e>
                              <m:r>
                                <a:rPr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231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9517" y="1056110"/>
                <a:ext cx="2091995" cy="421996"/>
              </a:xfrm>
              <a:prstGeom prst="rect">
                <a:avLst/>
              </a:prstGeom>
              <a:blipFill>
                <a:blip r:embed="rId6"/>
                <a:stretch>
                  <a:fillRect b="-14706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2" name="Equation"/>
              <p:cNvSpPr txBox="1"/>
              <p:nvPr/>
            </p:nvSpPr>
            <p:spPr>
              <a:xfrm>
                <a:off x="676430" y="1601558"/>
                <a:ext cx="3565459" cy="652578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ℓ(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𝐗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𝐲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𝐰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sSup>
                        <m:sSup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∥</m:t>
                          </m:r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𝐲</m:t>
                          </m:r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𝐗𝐰</m:t>
                          </m:r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∥</m:t>
                          </m:r>
                        </m:e>
                        <m:sup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sz="2400"/>
              </a:p>
            </p:txBody>
          </p:sp>
        </mc:Choice>
        <mc:Fallback xmlns="">
          <p:sp>
            <p:nvSpPr>
              <p:cNvPr id="232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430" y="1601558"/>
                <a:ext cx="3565459" cy="652578"/>
              </a:xfrm>
              <a:prstGeom prst="rect">
                <a:avLst/>
              </a:prstGeom>
              <a:blipFill>
                <a:blip r:embed="rId7"/>
                <a:stretch>
                  <a:fillRect l="-1418" b="-15385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Basic…"/>
          <p:cNvSpPr txBox="1">
            <a:spLocks noGrp="1"/>
          </p:cNvSpPr>
          <p:nvPr>
            <p:ph type="title"/>
          </p:nvPr>
        </p:nvSpPr>
        <p:spPr>
          <a:xfrm>
            <a:off x="396393" y="1801624"/>
            <a:ext cx="7772401" cy="1540252"/>
          </a:xfrm>
          <a:prstGeom prst="rect">
            <a:avLst/>
          </a:prstGeom>
        </p:spPr>
        <p:txBody>
          <a:bodyPr/>
          <a:lstStyle/>
          <a:p>
            <a:r>
              <a:rPr lang="ja-JP" altLang="en-US"/>
              <a:t>基础优化</a:t>
            </a:r>
            <a:endParaRPr dirty="0"/>
          </a:p>
        </p:txBody>
      </p:sp>
      <p:pic>
        <p:nvPicPr>
          <p:cNvPr id="23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59981" y="656260"/>
            <a:ext cx="4578157" cy="383098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radient Descen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梯度下降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8" name="Choose a staring point…"/>
              <p:cNvSpPr txBox="1">
                <a:spLocks noGrp="1"/>
              </p:cNvSpPr>
              <p:nvPr>
                <p:ph type="body" idx="1"/>
              </p:nvPr>
            </p:nvSpPr>
            <p:spPr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:r>
                  <a:rPr lang="ja-JP" altLang="en-US"/>
                  <a:t>选择一个起点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i="1">
                            <a:latin typeface="Cambria Math" panose="02040503050406030204" pitchFamily="18" charset="0"/>
                          </a:rPr>
                          <m:t>𝐰</m:t>
                        </m:r>
                      </m:e>
                      <m:sub>
                        <m:r>
                          <a:rPr lang="ar-AE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altLang="ja-JP" dirty="0"/>
              </a:p>
              <a:p>
                <a:r>
                  <a:rPr lang="ja-JP" altLang="en-US"/>
                  <a:t>重复以更新权重</a:t>
                </a:r>
                <a:r>
                  <a:rPr lang="zh-CN" altLang="en-US" dirty="0"/>
                  <a:t> </a:t>
                </a:r>
                <a:r>
                  <a:rPr lang="en-US" dirty="0"/>
                  <a:t>t = 1,2,3</a:t>
                </a:r>
                <a:endParaRPr i="1" dirty="0"/>
              </a:p>
              <a:p>
                <a:pPr lvl="1"/>
                <a:endParaRPr i="1" dirty="0"/>
              </a:p>
              <a:p>
                <a:pPr lvl="1"/>
                <a:endParaRPr lang="en-US" i="1" dirty="0"/>
              </a:p>
              <a:p>
                <a:pPr lvl="1"/>
                <a:endParaRPr i="1" dirty="0"/>
              </a:p>
              <a:p>
                <a:pPr lvl="1"/>
                <a:r>
                  <a:rPr lang="ja-JP" altLang="en-US"/>
                  <a:t>梯度</a:t>
                </a:r>
                <a:r>
                  <a:rPr lang="zh-CN" altLang="en-US" dirty="0"/>
                  <a:t>：</a:t>
                </a:r>
                <a:r>
                  <a:rPr dirty="0"/>
                  <a:t> </a:t>
                </a:r>
                <a:r>
                  <a:rPr lang="ja-JP" altLang="en-US"/>
                  <a:t>一个增加价值的方向</a:t>
                </a:r>
                <a:endParaRPr dirty="0"/>
              </a:p>
              <a:p>
                <a:pPr lvl="1"/>
                <a:r>
                  <a:rPr lang="ja-JP" altLang="en-US"/>
                  <a:t>学习率</a:t>
                </a:r>
                <a:r>
                  <a:rPr lang="zh-CN" altLang="en-US" dirty="0"/>
                  <a:t>：</a:t>
                </a:r>
                <a:r>
                  <a:rPr lang="ja-JP" altLang="en-US"/>
                  <a:t> 一个超参数指定</a:t>
                </a:r>
                <a:r>
                  <a:rPr lang="zh-CN" altLang="en-US" dirty="0"/>
                  <a:t> </a:t>
                </a:r>
                <a:r>
                  <a:rPr lang="ja-JP" altLang="en-US"/>
                  <a:t>每梯度的步长</a:t>
                </a:r>
                <a:endParaRPr dirty="0"/>
              </a:p>
            </p:txBody>
          </p:sp>
        </mc:Choice>
        <mc:Fallback xmlns="">
          <p:sp>
            <p:nvSpPr>
              <p:cNvPr id="238" name="Choose a staring point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prstGeom prst="rect">
                <a:avLst/>
              </a:prstGeom>
              <a:blipFill>
                <a:blip r:embed="rId2"/>
                <a:stretch>
                  <a:fillRect l="-1546" t="-10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9" name="Equation"/>
          <p:cNvSpPr txBox="1"/>
          <p:nvPr/>
        </p:nvSpPr>
        <p:spPr>
          <a:xfrm>
            <a:off x="3837658" y="1195516"/>
            <a:ext cx="65" cy="307777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defRPr>
                <a:solidFill>
                  <a:srgbClr val="000000"/>
                </a:solidFill>
              </a:defRPr>
            </a:pPr>
            <a:endParaRPr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0" name="Equation"/>
              <p:cNvSpPr txBox="1"/>
              <p:nvPr/>
            </p:nvSpPr>
            <p:spPr>
              <a:xfrm>
                <a:off x="1363465" y="2096604"/>
                <a:ext cx="2471928" cy="722536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𝐰</m:t>
                          </m:r>
                        </m:e>
                        <m:sub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𝐰</m:t>
                          </m:r>
                        </m:e>
                        <m:sub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ℓ</m:t>
                          </m:r>
                        </m:num>
                        <m:den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𝐰</m:t>
                              </m:r>
                            </m:e>
                            <m:sub>
                              <m:r>
                                <a:rPr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sz="2400"/>
              </a:p>
            </p:txBody>
          </p:sp>
        </mc:Choice>
        <mc:Fallback xmlns="">
          <p:sp>
            <p:nvSpPr>
              <p:cNvPr id="240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3465" y="2096604"/>
                <a:ext cx="2471928" cy="722536"/>
              </a:xfrm>
              <a:prstGeom prst="rect">
                <a:avLst/>
              </a:prstGeom>
              <a:blipFill>
                <a:blip r:embed="rId3"/>
                <a:stretch>
                  <a:fillRect l="-2551" r="-14796" b="-13793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54" name="Group"/>
          <p:cNvGrpSpPr/>
          <p:nvPr/>
        </p:nvGrpSpPr>
        <p:grpSpPr>
          <a:xfrm>
            <a:off x="5504494" y="1075155"/>
            <a:ext cx="3466979" cy="1952911"/>
            <a:chOff x="0" y="0"/>
            <a:chExt cx="3466978" cy="1952910"/>
          </a:xfrm>
        </p:grpSpPr>
        <p:sp>
          <p:nvSpPr>
            <p:cNvPr id="241" name="Circle"/>
            <p:cNvSpPr/>
            <p:nvPr/>
          </p:nvSpPr>
          <p:spPr>
            <a:xfrm>
              <a:off x="2289513" y="135733"/>
              <a:ext cx="101008" cy="106217"/>
            </a:xfrm>
            <a:prstGeom prst="ellipse">
              <a:avLst/>
            </a:prstGeom>
            <a:solidFill>
              <a:schemeClr val="accent2">
                <a:lumOff val="10931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spcBef>
                  <a:spcPts val="900"/>
                </a:spcBef>
                <a:defRPr sz="4000" b="1">
                  <a:solidFill>
                    <a:srgbClr val="000000"/>
                  </a:solidFill>
                </a:defRPr>
              </a:pPr>
              <a:endParaRPr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2" name="Equation"/>
                <p:cNvSpPr txBox="1"/>
                <p:nvPr/>
              </p:nvSpPr>
              <p:spPr>
                <a:xfrm>
                  <a:off x="2393312" y="79340"/>
                  <a:ext cx="316283" cy="219960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txBody>
                <a:bodyPr wrap="none" lIns="0" tIns="0" rIns="0" bIns="0">
                  <a:spAutoFit/>
                </a:bodyPr>
                <a:lstStyle/>
                <a:p>
                  <a:pPr defTabSz="914400" latinLnBrk="1">
                    <a:defRPr>
                      <a:solidFill>
                        <a:srgbClr val="000000"/>
                      </a:solidFill>
                    </a:defRPr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𝐰</m:t>
                            </m:r>
                          </m:e>
                          <m:sub>
                            <m:r>
                              <a:rPr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sz="2400"/>
                </a:p>
              </p:txBody>
            </p:sp>
          </mc:Choice>
          <mc:Fallback xmlns="">
            <p:sp>
              <p:nvSpPr>
                <p:cNvPr id="242" name="Equation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93312" y="79340"/>
                  <a:ext cx="316283" cy="219960"/>
                </a:xfrm>
                <a:prstGeom prst="rect">
                  <a:avLst/>
                </a:prstGeom>
                <a:blipFill>
                  <a:blip r:embed="rId4"/>
                  <a:stretch>
                    <a:fillRect l="-23077" r="-34615" b="-88889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53" name="Group"/>
            <p:cNvGrpSpPr/>
            <p:nvPr/>
          </p:nvGrpSpPr>
          <p:grpSpPr>
            <a:xfrm>
              <a:off x="-1" y="-1"/>
              <a:ext cx="3466980" cy="1952911"/>
              <a:chOff x="0" y="0"/>
              <a:chExt cx="3466978" cy="1952910"/>
            </a:xfrm>
          </p:grpSpPr>
          <p:grpSp>
            <p:nvGrpSpPr>
              <p:cNvPr id="246" name="Group"/>
              <p:cNvGrpSpPr/>
              <p:nvPr/>
            </p:nvGrpSpPr>
            <p:grpSpPr>
              <a:xfrm rot="20853261">
                <a:off x="99378" y="337149"/>
                <a:ext cx="3268222" cy="1278612"/>
                <a:chOff x="0" y="0"/>
                <a:chExt cx="3268220" cy="1278610"/>
              </a:xfrm>
            </p:grpSpPr>
            <p:sp>
              <p:nvSpPr>
                <p:cNvPr id="243" name="Oval"/>
                <p:cNvSpPr/>
                <p:nvPr/>
              </p:nvSpPr>
              <p:spPr>
                <a:xfrm>
                  <a:off x="1015555" y="403246"/>
                  <a:ext cx="1237110" cy="469639"/>
                </a:xfrm>
                <a:prstGeom prst="ellipse">
                  <a:avLst/>
                </a:prstGeom>
                <a:solidFill>
                  <a:srgbClr val="FFFFFF"/>
                </a:solidFill>
                <a:ln w="25400" cap="flat">
                  <a:solidFill>
                    <a:schemeClr val="accent3"/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>
                    <a:spcBef>
                      <a:spcPts val="900"/>
                    </a:spcBef>
                    <a:defRPr sz="4000" b="1"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  <p:sp>
              <p:nvSpPr>
                <p:cNvPr id="244" name="Oval"/>
                <p:cNvSpPr/>
                <p:nvPr/>
              </p:nvSpPr>
              <p:spPr>
                <a:xfrm>
                  <a:off x="472942" y="197257"/>
                  <a:ext cx="2322336" cy="881617"/>
                </a:xfrm>
                <a:prstGeom prst="ellipse">
                  <a:avLst/>
                </a:prstGeom>
                <a:noFill/>
                <a:ln w="25400" cap="flat">
                  <a:solidFill>
                    <a:schemeClr val="accent3"/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>
                    <a:spcBef>
                      <a:spcPts val="900"/>
                    </a:spcBef>
                    <a:defRPr sz="4000" b="1"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  <p:sp>
              <p:nvSpPr>
                <p:cNvPr id="245" name="Oval"/>
                <p:cNvSpPr/>
                <p:nvPr/>
              </p:nvSpPr>
              <p:spPr>
                <a:xfrm>
                  <a:off x="0" y="0"/>
                  <a:ext cx="3268221" cy="1278611"/>
                </a:xfrm>
                <a:prstGeom prst="ellipse">
                  <a:avLst/>
                </a:prstGeom>
                <a:noFill/>
                <a:ln w="25400" cap="flat">
                  <a:solidFill>
                    <a:schemeClr val="accent3"/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>
                    <a:spcBef>
                      <a:spcPts val="900"/>
                    </a:spcBef>
                    <a:defRPr sz="4000" b="1"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</p:grpSp>
          <p:sp>
            <p:nvSpPr>
              <p:cNvPr id="247" name="Circle"/>
              <p:cNvSpPr/>
              <p:nvPr/>
            </p:nvSpPr>
            <p:spPr>
              <a:xfrm>
                <a:off x="2217438" y="526454"/>
                <a:ext cx="101008" cy="106216"/>
              </a:xfrm>
              <a:prstGeom prst="ellipse">
                <a:avLst/>
              </a:prstGeom>
              <a:solidFill>
                <a:schemeClr val="accent2">
                  <a:lumOff val="10931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spcBef>
                    <a:spcPts val="900"/>
                  </a:spcBef>
                  <a:defRPr sz="4000" b="1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255" name="Connection Line"/>
              <p:cNvSpPr/>
              <p:nvPr/>
            </p:nvSpPr>
            <p:spPr>
              <a:xfrm>
                <a:off x="2277560" y="188841"/>
                <a:ext cx="62457" cy="33858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21600" y="0"/>
                    </a:lnTo>
                  </a:path>
                </a:pathLst>
              </a:custGeom>
              <a:noFill/>
              <a:ln w="25400" cap="flat">
                <a:solidFill>
                  <a:schemeClr val="accent1"/>
                </a:solidFill>
                <a:prstDash val="solid"/>
                <a:round/>
                <a:headEnd type="arrow" w="med" len="med"/>
              </a:ln>
              <a:effectLst/>
            </p:spPr>
            <p:txBody>
              <a:bodyPr/>
              <a:lstStyle/>
              <a:p>
                <a:endParaRPr/>
              </a:p>
            </p:txBody>
          </p:sp>
          <p:sp>
            <p:nvSpPr>
              <p:cNvPr id="249" name="Circle"/>
              <p:cNvSpPr/>
              <p:nvPr/>
            </p:nvSpPr>
            <p:spPr>
              <a:xfrm>
                <a:off x="2061909" y="810959"/>
                <a:ext cx="101007" cy="106217"/>
              </a:xfrm>
              <a:prstGeom prst="ellipse">
                <a:avLst/>
              </a:prstGeom>
              <a:solidFill>
                <a:schemeClr val="accent2">
                  <a:lumOff val="10931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spcBef>
                    <a:spcPts val="900"/>
                  </a:spcBef>
                  <a:defRPr sz="4000" b="1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cxnSp>
            <p:nvCxnSpPr>
              <p:cNvPr id="250" name="Connection Line"/>
              <p:cNvCxnSpPr>
                <a:stCxn id="249" idx="0"/>
                <a:endCxn id="247" idx="0"/>
              </p:cNvCxnSpPr>
              <p:nvPr/>
            </p:nvCxnSpPr>
            <p:spPr>
              <a:xfrm flipV="1">
                <a:off x="2112412" y="579562"/>
                <a:ext cx="155531" cy="284506"/>
              </a:xfrm>
              <a:prstGeom prst="straightConnector1">
                <a:avLst/>
              </a:prstGeom>
              <a:ln w="25400" cap="flat">
                <a:solidFill>
                  <a:schemeClr val="accent1"/>
                </a:solidFill>
                <a:prstDash val="solid"/>
                <a:round/>
                <a:headEnd type="arrow" w="med" len="med"/>
              </a:ln>
              <a:effectLst/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1" name="Equation"/>
                  <p:cNvSpPr txBox="1"/>
                  <p:nvPr/>
                </p:nvSpPr>
                <p:spPr>
                  <a:xfrm>
                    <a:off x="2356625" y="541628"/>
                    <a:ext cx="298538" cy="216930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</p:spPr>
                <p:txBody>
                  <a:bodyPr wrap="none" lIns="0" tIns="0" rIns="0" bIns="0">
                    <a:spAutoFit/>
                  </a:bodyPr>
                  <a:lstStyle/>
                  <a:p>
                    <a:pPr defTabSz="914400" latinLnBrk="1">
                      <a:defRPr>
                        <a:solidFill>
                          <a:srgbClr val="000000"/>
                        </a:solidFill>
                      </a:defRPr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𝐰</m:t>
                              </m:r>
                            </m:e>
                            <m:sub>
                              <m:r>
                                <a:rPr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sz="2400"/>
                  </a:p>
                </p:txBody>
              </p:sp>
            </mc:Choice>
            <mc:Fallback xmlns="">
              <p:sp>
                <p:nvSpPr>
                  <p:cNvPr id="251" name="Equation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356625" y="541628"/>
                    <a:ext cx="298538" cy="216930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25000" r="-41667" b="-88889"/>
                    </a:stretch>
                  </a:blipFill>
                  <a:ln w="12700" cap="flat">
                    <a:noFill/>
                    <a:miter lim="400000"/>
                  </a:ln>
                  <a:effectLst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2" name="Equation"/>
                  <p:cNvSpPr txBox="1"/>
                  <p:nvPr/>
                </p:nvSpPr>
                <p:spPr>
                  <a:xfrm>
                    <a:off x="1750676" y="868462"/>
                    <a:ext cx="315850" cy="216930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</p:spPr>
                <p:txBody>
                  <a:bodyPr wrap="none" lIns="0" tIns="0" rIns="0" bIns="0">
                    <a:spAutoFit/>
                  </a:bodyPr>
                  <a:lstStyle/>
                  <a:p>
                    <a:pPr defTabSz="914400" latinLnBrk="1">
                      <a:defRPr>
                        <a:solidFill>
                          <a:srgbClr val="000000"/>
                        </a:solidFill>
                      </a:defRPr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𝐰</m:t>
                              </m:r>
                            </m:e>
                            <m:sub>
                              <m:r>
                                <a:rPr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sz="2400"/>
                  </a:p>
                </p:txBody>
              </p:sp>
            </mc:Choice>
            <mc:Fallback xmlns="">
              <p:sp>
                <p:nvSpPr>
                  <p:cNvPr id="252" name="Equation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50676" y="868462"/>
                    <a:ext cx="315850" cy="216930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23077" r="-34615" b="-88889"/>
                    </a:stretch>
                  </a:blipFill>
                  <a:ln w="12700" cap="flat">
                    <a:noFill/>
                    <a:miter lim="400000"/>
                  </a:ln>
                  <a:effectLst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Choose a Learning Rat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选择学习率</a:t>
            </a:r>
            <a:endParaRPr dirty="0"/>
          </a:p>
        </p:txBody>
      </p:sp>
      <p:grpSp>
        <p:nvGrpSpPr>
          <p:cNvPr id="271" name="Group"/>
          <p:cNvGrpSpPr/>
          <p:nvPr/>
        </p:nvGrpSpPr>
        <p:grpSpPr>
          <a:xfrm>
            <a:off x="707492" y="2036379"/>
            <a:ext cx="3728516" cy="2100233"/>
            <a:chOff x="0" y="0"/>
            <a:chExt cx="3728515" cy="2100231"/>
          </a:xfrm>
        </p:grpSpPr>
        <p:grpSp>
          <p:nvGrpSpPr>
            <p:cNvPr id="261" name="Group"/>
            <p:cNvGrpSpPr/>
            <p:nvPr/>
          </p:nvGrpSpPr>
          <p:grpSpPr>
            <a:xfrm rot="20853261">
              <a:off x="106875" y="362582"/>
              <a:ext cx="3514765" cy="1375066"/>
              <a:chOff x="0" y="0"/>
              <a:chExt cx="3514764" cy="1375065"/>
            </a:xfrm>
          </p:grpSpPr>
          <p:sp>
            <p:nvSpPr>
              <p:cNvPr id="258" name="Oval"/>
              <p:cNvSpPr/>
              <p:nvPr/>
            </p:nvSpPr>
            <p:spPr>
              <a:xfrm rot="21600000">
                <a:off x="1092165" y="433666"/>
                <a:ext cx="1330433" cy="505066"/>
              </a:xfrm>
              <a:prstGeom prst="ellipse">
                <a:avLst/>
              </a:prstGeom>
              <a:solidFill>
                <a:srgbClr val="FFFFFF"/>
              </a:solidFill>
              <a:ln w="25400" cap="flat">
                <a:solidFill>
                  <a:schemeClr val="accent3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spcBef>
                    <a:spcPts val="900"/>
                  </a:spcBef>
                  <a:defRPr sz="4000" b="1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259" name="Oval"/>
              <p:cNvSpPr/>
              <p:nvPr/>
            </p:nvSpPr>
            <p:spPr>
              <a:xfrm rot="21600000">
                <a:off x="508619" y="212137"/>
                <a:ext cx="2497525" cy="948124"/>
              </a:xfrm>
              <a:prstGeom prst="ellipse">
                <a:avLst/>
              </a:prstGeom>
              <a:noFill/>
              <a:ln w="25400" cap="flat">
                <a:solidFill>
                  <a:schemeClr val="accent3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spcBef>
                    <a:spcPts val="900"/>
                  </a:spcBef>
                  <a:defRPr sz="4000" b="1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260" name="Oval"/>
              <p:cNvSpPr/>
              <p:nvPr/>
            </p:nvSpPr>
            <p:spPr>
              <a:xfrm rot="21600000">
                <a:off x="-1" y="-1"/>
                <a:ext cx="3514765" cy="1375066"/>
              </a:xfrm>
              <a:prstGeom prst="ellipse">
                <a:avLst/>
              </a:prstGeom>
              <a:noFill/>
              <a:ln w="25400" cap="flat">
                <a:solidFill>
                  <a:schemeClr val="accent3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spcBef>
                    <a:spcPts val="900"/>
                  </a:spcBef>
                  <a:defRPr sz="4000" b="1">
                    <a:solidFill>
                      <a:srgbClr val="000000"/>
                    </a:solidFill>
                  </a:defRPr>
                </a:pPr>
                <a:endParaRPr/>
              </a:p>
            </p:txBody>
          </p:sp>
        </p:grpSp>
        <p:sp>
          <p:nvSpPr>
            <p:cNvPr id="262" name="Circle"/>
            <p:cNvSpPr/>
            <p:nvPr/>
          </p:nvSpPr>
          <p:spPr>
            <a:xfrm>
              <a:off x="2462226" y="145972"/>
              <a:ext cx="108627" cy="114229"/>
            </a:xfrm>
            <a:prstGeom prst="ellipse">
              <a:avLst/>
            </a:prstGeom>
            <a:solidFill>
              <a:schemeClr val="accent2">
                <a:lumOff val="10931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spcBef>
                  <a:spcPts val="900"/>
                </a:spcBef>
                <a:defRPr sz="4000" b="1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63" name="Circle"/>
            <p:cNvSpPr/>
            <p:nvPr/>
          </p:nvSpPr>
          <p:spPr>
            <a:xfrm>
              <a:off x="2462226" y="413595"/>
              <a:ext cx="108627" cy="114229"/>
            </a:xfrm>
            <a:prstGeom prst="ellipse">
              <a:avLst/>
            </a:prstGeom>
            <a:solidFill>
              <a:schemeClr val="accent2">
                <a:lumOff val="10931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spcBef>
                  <a:spcPts val="900"/>
                </a:spcBef>
                <a:defRPr sz="4000" b="1">
                  <a:solidFill>
                    <a:srgbClr val="000000"/>
                  </a:solidFill>
                </a:defRPr>
              </a:pPr>
              <a:endParaRPr/>
            </a:p>
          </p:txBody>
        </p:sp>
        <p:cxnSp>
          <p:nvCxnSpPr>
            <p:cNvPr id="264" name="Connection Line"/>
            <p:cNvCxnSpPr>
              <a:stCxn id="263" idx="0"/>
              <a:endCxn id="262" idx="0"/>
            </p:cNvCxnSpPr>
            <p:nvPr/>
          </p:nvCxnSpPr>
          <p:spPr>
            <a:xfrm flipV="1">
              <a:off x="2516539" y="203086"/>
              <a:ext cx="1" cy="267624"/>
            </a:xfrm>
            <a:prstGeom prst="straightConnector1">
              <a:avLst/>
            </a:prstGeom>
            <a:ln w="25400" cap="flat">
              <a:solidFill>
                <a:schemeClr val="accent1"/>
              </a:solidFill>
              <a:prstDash val="solid"/>
              <a:round/>
              <a:headEnd type="arrow" w="med" len="med"/>
            </a:ln>
            <a:effectLst/>
          </p:spPr>
        </p:cxnSp>
        <p:sp>
          <p:nvSpPr>
            <p:cNvPr id="265" name="Circle"/>
            <p:cNvSpPr/>
            <p:nvPr/>
          </p:nvSpPr>
          <p:spPr>
            <a:xfrm>
              <a:off x="2380635" y="663620"/>
              <a:ext cx="108627" cy="114229"/>
            </a:xfrm>
            <a:prstGeom prst="ellipse">
              <a:avLst/>
            </a:prstGeom>
            <a:solidFill>
              <a:schemeClr val="accent2">
                <a:lumOff val="10931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spcBef>
                  <a:spcPts val="900"/>
                </a:spcBef>
                <a:defRPr sz="4000" b="1">
                  <a:solidFill>
                    <a:srgbClr val="000000"/>
                  </a:solidFill>
                </a:defRPr>
              </a:pPr>
              <a:endParaRPr/>
            </a:p>
          </p:txBody>
        </p:sp>
        <p:cxnSp>
          <p:nvCxnSpPr>
            <p:cNvPr id="266" name="Connection Line"/>
            <p:cNvCxnSpPr>
              <a:stCxn id="265" idx="0"/>
              <a:endCxn id="263" idx="0"/>
            </p:cNvCxnSpPr>
            <p:nvPr/>
          </p:nvCxnSpPr>
          <p:spPr>
            <a:xfrm flipV="1">
              <a:off x="2434948" y="470709"/>
              <a:ext cx="81592" cy="250026"/>
            </a:xfrm>
            <a:prstGeom prst="straightConnector1">
              <a:avLst/>
            </a:prstGeom>
            <a:ln w="25400" cap="flat">
              <a:solidFill>
                <a:schemeClr val="accent1"/>
              </a:solidFill>
              <a:prstDash val="solid"/>
              <a:round/>
              <a:headEnd type="arrow" w="med" len="med"/>
            </a:ln>
            <a:effectLst/>
          </p:spPr>
        </p:cxnSp>
        <p:sp>
          <p:nvSpPr>
            <p:cNvPr id="267" name="Circle"/>
            <p:cNvSpPr/>
            <p:nvPr/>
          </p:nvSpPr>
          <p:spPr>
            <a:xfrm>
              <a:off x="2283438" y="849469"/>
              <a:ext cx="108627" cy="114229"/>
            </a:xfrm>
            <a:prstGeom prst="ellipse">
              <a:avLst/>
            </a:prstGeom>
            <a:solidFill>
              <a:schemeClr val="accent2">
                <a:lumOff val="10931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spcBef>
                  <a:spcPts val="900"/>
                </a:spcBef>
                <a:defRPr sz="4000" b="1">
                  <a:solidFill>
                    <a:srgbClr val="000000"/>
                  </a:solidFill>
                </a:defRPr>
              </a:pPr>
              <a:endParaRPr/>
            </a:p>
          </p:txBody>
        </p:sp>
        <p:cxnSp>
          <p:nvCxnSpPr>
            <p:cNvPr id="268" name="Connection Line"/>
            <p:cNvCxnSpPr>
              <a:stCxn id="267" idx="0"/>
              <a:endCxn id="265" idx="0"/>
            </p:cNvCxnSpPr>
            <p:nvPr/>
          </p:nvCxnSpPr>
          <p:spPr>
            <a:xfrm flipV="1">
              <a:off x="2337751" y="720734"/>
              <a:ext cx="97198" cy="185850"/>
            </a:xfrm>
            <a:prstGeom prst="straightConnector1">
              <a:avLst/>
            </a:prstGeom>
            <a:ln w="25400" cap="flat">
              <a:solidFill>
                <a:schemeClr val="accent1"/>
              </a:solidFill>
              <a:prstDash val="solid"/>
              <a:round/>
              <a:headEnd type="arrow" w="med" len="med"/>
            </a:ln>
            <a:effectLst/>
          </p:spPr>
        </p:cxnSp>
        <p:sp>
          <p:nvSpPr>
            <p:cNvPr id="269" name="Circle"/>
            <p:cNvSpPr/>
            <p:nvPr/>
          </p:nvSpPr>
          <p:spPr>
            <a:xfrm>
              <a:off x="2111090" y="993001"/>
              <a:ext cx="108627" cy="114229"/>
            </a:xfrm>
            <a:prstGeom prst="ellipse">
              <a:avLst/>
            </a:prstGeom>
            <a:solidFill>
              <a:schemeClr val="accent2">
                <a:lumOff val="10931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spcBef>
                  <a:spcPts val="900"/>
                </a:spcBef>
                <a:defRPr sz="4000" b="1">
                  <a:solidFill>
                    <a:srgbClr val="000000"/>
                  </a:solidFill>
                </a:defRPr>
              </a:pPr>
              <a:endParaRPr/>
            </a:p>
          </p:txBody>
        </p:sp>
        <p:cxnSp>
          <p:nvCxnSpPr>
            <p:cNvPr id="270" name="Connection Line"/>
            <p:cNvCxnSpPr>
              <a:stCxn id="269" idx="0"/>
              <a:endCxn id="267" idx="0"/>
            </p:cNvCxnSpPr>
            <p:nvPr/>
          </p:nvCxnSpPr>
          <p:spPr>
            <a:xfrm flipV="1">
              <a:off x="2165403" y="906583"/>
              <a:ext cx="172349" cy="143533"/>
            </a:xfrm>
            <a:prstGeom prst="straightConnector1">
              <a:avLst/>
            </a:prstGeom>
            <a:ln w="25400" cap="flat">
              <a:solidFill>
                <a:schemeClr val="accent1"/>
              </a:solidFill>
              <a:prstDash val="solid"/>
              <a:round/>
              <a:headEnd type="arrow" w="med" len="med"/>
            </a:ln>
            <a:effectLst/>
          </p:spPr>
        </p:cxnSp>
      </p:grpSp>
      <p:sp>
        <p:nvSpPr>
          <p:cNvPr id="272" name="Not too small"/>
          <p:cNvSpPr txBox="1"/>
          <p:nvPr/>
        </p:nvSpPr>
        <p:spPr>
          <a:xfrm>
            <a:off x="1630357" y="1290147"/>
            <a:ext cx="1323437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000000"/>
                </a:solidFill>
              </a:defRPr>
            </a:lvl1pPr>
          </a:lstStyle>
          <a:p>
            <a:r>
              <a:rPr lang="ja-JP" altLang="en-US"/>
              <a:t>不要太小</a:t>
            </a:r>
            <a:endParaRPr dirty="0"/>
          </a:p>
        </p:txBody>
      </p:sp>
      <p:sp>
        <p:nvSpPr>
          <p:cNvPr id="273" name="Not too big"/>
          <p:cNvSpPr txBox="1"/>
          <p:nvPr/>
        </p:nvSpPr>
        <p:spPr>
          <a:xfrm>
            <a:off x="5783108" y="1290147"/>
            <a:ext cx="1358703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000000"/>
                </a:solidFill>
              </a:defRPr>
            </a:lvl1pPr>
          </a:lstStyle>
          <a:p>
            <a:r>
              <a:rPr lang="ja-JP" altLang="en-US"/>
              <a:t>不要太大</a:t>
            </a:r>
            <a:endParaRPr lang="ja-JP" altLang="en-US" dirty="0"/>
          </a:p>
        </p:txBody>
      </p:sp>
      <p:grpSp>
        <p:nvGrpSpPr>
          <p:cNvPr id="287" name="Group"/>
          <p:cNvGrpSpPr/>
          <p:nvPr/>
        </p:nvGrpSpPr>
        <p:grpSpPr>
          <a:xfrm>
            <a:off x="4707992" y="2036379"/>
            <a:ext cx="3728516" cy="2100233"/>
            <a:chOff x="0" y="0"/>
            <a:chExt cx="3728515" cy="2100231"/>
          </a:xfrm>
        </p:grpSpPr>
        <p:grpSp>
          <p:nvGrpSpPr>
            <p:cNvPr id="277" name="Group"/>
            <p:cNvGrpSpPr/>
            <p:nvPr/>
          </p:nvGrpSpPr>
          <p:grpSpPr>
            <a:xfrm rot="20853261">
              <a:off x="106875" y="362582"/>
              <a:ext cx="3514765" cy="1375066"/>
              <a:chOff x="0" y="0"/>
              <a:chExt cx="3514764" cy="1375065"/>
            </a:xfrm>
          </p:grpSpPr>
          <p:sp>
            <p:nvSpPr>
              <p:cNvPr id="274" name="Oval"/>
              <p:cNvSpPr/>
              <p:nvPr/>
            </p:nvSpPr>
            <p:spPr>
              <a:xfrm rot="21600000">
                <a:off x="1092165" y="433666"/>
                <a:ext cx="1330433" cy="505066"/>
              </a:xfrm>
              <a:prstGeom prst="ellipse">
                <a:avLst/>
              </a:prstGeom>
              <a:solidFill>
                <a:srgbClr val="FFFFFF"/>
              </a:solidFill>
              <a:ln w="25400" cap="flat">
                <a:solidFill>
                  <a:schemeClr val="accent3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spcBef>
                    <a:spcPts val="900"/>
                  </a:spcBef>
                  <a:defRPr sz="4000" b="1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275" name="Oval"/>
              <p:cNvSpPr/>
              <p:nvPr/>
            </p:nvSpPr>
            <p:spPr>
              <a:xfrm rot="21600000">
                <a:off x="508619" y="212137"/>
                <a:ext cx="2497525" cy="948124"/>
              </a:xfrm>
              <a:prstGeom prst="ellipse">
                <a:avLst/>
              </a:prstGeom>
              <a:noFill/>
              <a:ln w="25400" cap="flat">
                <a:solidFill>
                  <a:schemeClr val="accent3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spcBef>
                    <a:spcPts val="900"/>
                  </a:spcBef>
                  <a:defRPr sz="4000" b="1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276" name="Oval"/>
              <p:cNvSpPr/>
              <p:nvPr/>
            </p:nvSpPr>
            <p:spPr>
              <a:xfrm rot="21600000">
                <a:off x="-1" y="-1"/>
                <a:ext cx="3514765" cy="1375066"/>
              </a:xfrm>
              <a:prstGeom prst="ellipse">
                <a:avLst/>
              </a:prstGeom>
              <a:noFill/>
              <a:ln w="25400" cap="flat">
                <a:solidFill>
                  <a:schemeClr val="accent3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spcBef>
                    <a:spcPts val="900"/>
                  </a:spcBef>
                  <a:defRPr sz="4000" b="1">
                    <a:solidFill>
                      <a:srgbClr val="000000"/>
                    </a:solidFill>
                  </a:defRPr>
                </a:pPr>
                <a:endParaRPr/>
              </a:p>
            </p:txBody>
          </p:sp>
        </p:grpSp>
        <p:sp>
          <p:nvSpPr>
            <p:cNvPr id="278" name="Circle"/>
            <p:cNvSpPr/>
            <p:nvPr/>
          </p:nvSpPr>
          <p:spPr>
            <a:xfrm>
              <a:off x="2462226" y="145972"/>
              <a:ext cx="108627" cy="114229"/>
            </a:xfrm>
            <a:prstGeom prst="ellipse">
              <a:avLst/>
            </a:prstGeom>
            <a:solidFill>
              <a:schemeClr val="accent2">
                <a:lumOff val="10931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spcBef>
                  <a:spcPts val="900"/>
                </a:spcBef>
                <a:defRPr sz="4000" b="1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79" name="Circle"/>
            <p:cNvSpPr/>
            <p:nvPr/>
          </p:nvSpPr>
          <p:spPr>
            <a:xfrm>
              <a:off x="2628419" y="1355357"/>
              <a:ext cx="108627" cy="114229"/>
            </a:xfrm>
            <a:prstGeom prst="ellipse">
              <a:avLst/>
            </a:prstGeom>
            <a:solidFill>
              <a:schemeClr val="accent2">
                <a:lumOff val="10931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spcBef>
                  <a:spcPts val="900"/>
                </a:spcBef>
                <a:defRPr sz="4000" b="1">
                  <a:solidFill>
                    <a:srgbClr val="000000"/>
                  </a:solidFill>
                </a:defRPr>
              </a:pPr>
              <a:endParaRPr/>
            </a:p>
          </p:txBody>
        </p:sp>
        <p:cxnSp>
          <p:nvCxnSpPr>
            <p:cNvPr id="280" name="Connection Line"/>
            <p:cNvCxnSpPr>
              <a:stCxn id="279" idx="0"/>
              <a:endCxn id="278" idx="0"/>
            </p:cNvCxnSpPr>
            <p:nvPr/>
          </p:nvCxnSpPr>
          <p:spPr>
            <a:xfrm flipH="1" flipV="1">
              <a:off x="2516539" y="203086"/>
              <a:ext cx="166194" cy="1209386"/>
            </a:xfrm>
            <a:prstGeom prst="straightConnector1">
              <a:avLst/>
            </a:prstGeom>
            <a:ln w="25400" cap="flat">
              <a:solidFill>
                <a:schemeClr val="accent1"/>
              </a:solidFill>
              <a:prstDash val="solid"/>
              <a:round/>
              <a:headEnd type="arrow" w="med" len="med"/>
            </a:ln>
            <a:effectLst/>
          </p:spPr>
        </p:cxnSp>
        <p:sp>
          <p:nvSpPr>
            <p:cNvPr id="281" name="Circle"/>
            <p:cNvSpPr/>
            <p:nvPr/>
          </p:nvSpPr>
          <p:spPr>
            <a:xfrm>
              <a:off x="2336316" y="501120"/>
              <a:ext cx="108628" cy="114229"/>
            </a:xfrm>
            <a:prstGeom prst="ellipse">
              <a:avLst/>
            </a:prstGeom>
            <a:solidFill>
              <a:schemeClr val="accent2">
                <a:lumOff val="10931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spcBef>
                  <a:spcPts val="900"/>
                </a:spcBef>
                <a:defRPr sz="4000" b="1">
                  <a:solidFill>
                    <a:srgbClr val="000000"/>
                  </a:solidFill>
                </a:defRPr>
              </a:pPr>
              <a:endParaRPr/>
            </a:p>
          </p:txBody>
        </p:sp>
        <p:cxnSp>
          <p:nvCxnSpPr>
            <p:cNvPr id="282" name="Connection Line"/>
            <p:cNvCxnSpPr>
              <a:stCxn id="281" idx="0"/>
              <a:endCxn id="279" idx="0"/>
            </p:cNvCxnSpPr>
            <p:nvPr/>
          </p:nvCxnSpPr>
          <p:spPr>
            <a:xfrm>
              <a:off x="2390630" y="558234"/>
              <a:ext cx="292103" cy="854238"/>
            </a:xfrm>
            <a:prstGeom prst="straightConnector1">
              <a:avLst/>
            </a:prstGeom>
            <a:ln w="25400" cap="flat">
              <a:solidFill>
                <a:schemeClr val="accent1"/>
              </a:solidFill>
              <a:prstDash val="solid"/>
              <a:round/>
              <a:headEnd type="arrow" w="med" len="med"/>
            </a:ln>
            <a:effectLst/>
          </p:spPr>
        </p:cxnSp>
        <p:sp>
          <p:nvSpPr>
            <p:cNvPr id="283" name="Circle"/>
            <p:cNvSpPr/>
            <p:nvPr/>
          </p:nvSpPr>
          <p:spPr>
            <a:xfrm>
              <a:off x="2397927" y="1307423"/>
              <a:ext cx="108627" cy="114229"/>
            </a:xfrm>
            <a:prstGeom prst="ellipse">
              <a:avLst/>
            </a:prstGeom>
            <a:solidFill>
              <a:schemeClr val="accent2">
                <a:lumOff val="10931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spcBef>
                  <a:spcPts val="900"/>
                </a:spcBef>
                <a:defRPr sz="4000" b="1">
                  <a:solidFill>
                    <a:srgbClr val="000000"/>
                  </a:solidFill>
                </a:defRPr>
              </a:pPr>
              <a:endParaRPr/>
            </a:p>
          </p:txBody>
        </p:sp>
        <p:cxnSp>
          <p:nvCxnSpPr>
            <p:cNvPr id="284" name="Connection Line"/>
            <p:cNvCxnSpPr>
              <a:stCxn id="283" idx="0"/>
              <a:endCxn id="281" idx="0"/>
            </p:cNvCxnSpPr>
            <p:nvPr/>
          </p:nvCxnSpPr>
          <p:spPr>
            <a:xfrm flipH="1" flipV="1">
              <a:off x="2390630" y="558234"/>
              <a:ext cx="61611" cy="806304"/>
            </a:xfrm>
            <a:prstGeom prst="straightConnector1">
              <a:avLst/>
            </a:prstGeom>
            <a:ln w="25400" cap="flat">
              <a:solidFill>
                <a:schemeClr val="accent1"/>
              </a:solidFill>
              <a:prstDash val="solid"/>
              <a:round/>
              <a:headEnd type="arrow" w="med" len="med"/>
            </a:ln>
            <a:effectLst/>
          </p:spPr>
        </p:cxnSp>
        <p:sp>
          <p:nvSpPr>
            <p:cNvPr id="285" name="Circle"/>
            <p:cNvSpPr/>
            <p:nvPr/>
          </p:nvSpPr>
          <p:spPr>
            <a:xfrm>
              <a:off x="2155408" y="797262"/>
              <a:ext cx="108627" cy="114229"/>
            </a:xfrm>
            <a:prstGeom prst="ellipse">
              <a:avLst/>
            </a:prstGeom>
            <a:solidFill>
              <a:schemeClr val="accent2">
                <a:lumOff val="10931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spcBef>
                  <a:spcPts val="900"/>
                </a:spcBef>
                <a:defRPr sz="4000" b="1">
                  <a:solidFill>
                    <a:srgbClr val="000000"/>
                  </a:solidFill>
                </a:defRPr>
              </a:pPr>
              <a:endParaRPr/>
            </a:p>
          </p:txBody>
        </p:sp>
        <p:cxnSp>
          <p:nvCxnSpPr>
            <p:cNvPr id="286" name="Connection Line"/>
            <p:cNvCxnSpPr>
              <a:stCxn id="285" idx="0"/>
              <a:endCxn id="283" idx="0"/>
            </p:cNvCxnSpPr>
            <p:nvPr/>
          </p:nvCxnSpPr>
          <p:spPr>
            <a:xfrm>
              <a:off x="2209721" y="854376"/>
              <a:ext cx="242520" cy="510162"/>
            </a:xfrm>
            <a:prstGeom prst="straightConnector1">
              <a:avLst/>
            </a:prstGeom>
            <a:ln w="25400" cap="flat">
              <a:solidFill>
                <a:schemeClr val="accent1"/>
              </a:solidFill>
              <a:prstDash val="solid"/>
              <a:round/>
              <a:headEnd type="arrow" w="med" len="med"/>
            </a:ln>
            <a:effectLst/>
          </p:spPr>
        </p:cxnSp>
      </p:grp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Mini-batch Stochastic Gradient Descent (SGD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ja-JP" altLang="en-US"/>
              <a:t>小批量随机梯度下降</a:t>
            </a:r>
            <a:r>
              <a:rPr lang="zh-CN" altLang="en-US" dirty="0"/>
              <a:t>（</a:t>
            </a:r>
            <a:r>
              <a:rPr dirty="0"/>
              <a:t>SGD</a:t>
            </a:r>
            <a:r>
              <a:rPr lang="zh-CN" altLang="en-US" dirty="0"/>
              <a:t>）</a:t>
            </a:r>
            <a:endParaRPr dirty="0"/>
          </a:p>
        </p:txBody>
      </p:sp>
      <p:sp>
        <p:nvSpPr>
          <p:cNvPr id="290" name="Computing the gradient over the whole training data is too expensiv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marL="235818" indent="-235818" defTabSz="448055">
              <a:defRPr sz="2352"/>
            </a:pPr>
            <a:r>
              <a:rPr lang="ja-JP" altLang="en-US"/>
              <a:t>计算整个训练数据的梯度太昂贵了</a:t>
            </a:r>
            <a:endParaRPr lang="en-US" altLang="ja-JP" dirty="0"/>
          </a:p>
          <a:p>
            <a:pPr marL="795287" lvl="1" indent="-235818" defTabSz="448055">
              <a:defRPr sz="2352"/>
            </a:pPr>
            <a:r>
              <a:rPr lang="en-US" dirty="0"/>
              <a:t>DNN</a:t>
            </a:r>
            <a:r>
              <a:rPr lang="ja-JP" altLang="en-US"/>
              <a:t>模型需要几分钟到几小时</a:t>
            </a:r>
            <a:endParaRPr lang="en-US" altLang="ja-JP" dirty="0"/>
          </a:p>
          <a:p>
            <a:pPr marL="795287" lvl="1" indent="-235818" defTabSz="448055">
              <a:defRPr sz="2352"/>
            </a:pPr>
            <a:endParaRPr lang="en-US" altLang="ja-JP" dirty="0"/>
          </a:p>
          <a:p>
            <a:pPr marL="235818" indent="-235818" defTabSz="448055">
              <a:defRPr sz="2352"/>
            </a:pPr>
            <a:r>
              <a:rPr lang="ja-JP" altLang="en-US"/>
              <a:t>解决方案</a:t>
            </a:r>
            <a:r>
              <a:rPr lang="zh-CN" altLang="en-US" dirty="0"/>
              <a:t>：</a:t>
            </a:r>
            <a:r>
              <a:rPr lang="ja-JP" altLang="en-US"/>
              <a:t> 随机抽样</a:t>
            </a:r>
            <a:r>
              <a:rPr lang="en-US" dirty="0"/>
              <a:t>b</a:t>
            </a:r>
            <a:r>
              <a:rPr lang="ja-JP" altLang="en-US"/>
              <a:t>例子</a:t>
            </a:r>
            <a:r>
              <a:rPr lang="en-US" altLang="ja-JP" dirty="0"/>
              <a:t>				</a:t>
            </a:r>
            <a:r>
              <a:rPr lang="ja-JP" altLang="en-US"/>
              <a:t>来估算损失</a:t>
            </a:r>
            <a:endParaRPr lang="en-US" dirty="0"/>
          </a:p>
          <a:p>
            <a:pPr marL="235818" indent="-235818" defTabSz="448055">
              <a:defRPr sz="2352"/>
            </a:pPr>
            <a:endParaRPr dirty="0"/>
          </a:p>
          <a:p>
            <a:pPr marL="235818" indent="-235818" defTabSz="448055">
              <a:defRPr sz="2352"/>
            </a:pPr>
            <a:endParaRPr dirty="0"/>
          </a:p>
          <a:p>
            <a:pPr marL="235818" indent="-235818" defTabSz="448055">
              <a:defRPr sz="2352"/>
            </a:pPr>
            <a:endParaRPr dirty="0"/>
          </a:p>
          <a:p>
            <a:pPr marL="784098" lvl="1" indent="-336042" defTabSz="448055">
              <a:defRPr sz="2352" i="1"/>
            </a:pPr>
            <a:r>
              <a:rPr dirty="0"/>
              <a:t>b </a:t>
            </a:r>
            <a:r>
              <a:rPr lang="ja-JP" altLang="en-US" i="0"/>
              <a:t>是小批量</a:t>
            </a:r>
            <a:r>
              <a:rPr lang="zh-CN" altLang="en-US" i="0" dirty="0"/>
              <a:t>，</a:t>
            </a:r>
            <a:r>
              <a:rPr lang="ja-JP" altLang="en-US" i="0"/>
              <a:t>另一个重要的超参数</a:t>
            </a:r>
            <a:endParaRPr lang="en-US" dirty="0"/>
          </a:p>
          <a:p>
            <a:pPr marL="784098" lvl="1" indent="-336042" defTabSz="448055">
              <a:defRPr sz="2352" i="1"/>
            </a:pP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1" name="Equation"/>
              <p:cNvSpPr txBox="1"/>
              <p:nvPr/>
            </p:nvSpPr>
            <p:spPr>
              <a:xfrm>
                <a:off x="4335241" y="2281260"/>
                <a:ext cx="1215737" cy="278137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</m:oMath>
                  </m:oMathPara>
                </a14:m>
                <a:endParaRPr sz="2400" dirty="0"/>
              </a:p>
            </p:txBody>
          </p:sp>
        </mc:Choice>
        <mc:Fallback xmlns="">
          <p:sp>
            <p:nvSpPr>
              <p:cNvPr id="291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5241" y="2281260"/>
                <a:ext cx="1215737" cy="278137"/>
              </a:xfrm>
              <a:prstGeom prst="rect">
                <a:avLst/>
              </a:prstGeom>
              <a:blipFill>
                <a:blip r:embed="rId3"/>
                <a:stretch>
                  <a:fillRect l="-7216" r="-14433" b="-50000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2" name="Equation"/>
              <p:cNvSpPr txBox="1"/>
              <p:nvPr/>
            </p:nvSpPr>
            <p:spPr>
              <a:xfrm>
                <a:off x="3593022" y="2822688"/>
                <a:ext cx="1957956" cy="849646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limLow>
                        <m:limLow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∑</m:t>
                          </m:r>
                        </m:e>
                        <m:lim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</m:lim>
                      </m:limLow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ℓ(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𝐰</m:t>
                      </m:r>
                      <m:sSub>
                        <m:sSubPr>
                          <m:ctrlPr>
                            <a:rPr sz="2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b/>
                      </m:sSub>
                    </m:oMath>
                  </m:oMathPara>
                </a14:m>
                <a:endParaRPr sz="2400" dirty="0"/>
              </a:p>
            </p:txBody>
          </p:sp>
        </mc:Choice>
        <mc:Fallback xmlns="">
          <p:sp>
            <p:nvSpPr>
              <p:cNvPr id="292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3022" y="2822688"/>
                <a:ext cx="1957956" cy="849646"/>
              </a:xfrm>
              <a:prstGeom prst="rect">
                <a:avLst/>
              </a:prstGeom>
              <a:blipFill>
                <a:blip r:embed="rId4"/>
                <a:stretch>
                  <a:fillRect l="-5161" r="-12258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Choose a Batch Siz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选择批量值</a:t>
            </a:r>
            <a:endParaRPr dirty="0"/>
          </a:p>
        </p:txBody>
      </p:sp>
      <p:sp>
        <p:nvSpPr>
          <p:cNvPr id="295" name="Not too small"/>
          <p:cNvSpPr txBox="1"/>
          <p:nvPr/>
        </p:nvSpPr>
        <p:spPr>
          <a:xfrm>
            <a:off x="1527256" y="1129994"/>
            <a:ext cx="1323437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000000"/>
                </a:solidFill>
              </a:defRPr>
            </a:lvl1pPr>
          </a:lstStyle>
          <a:p>
            <a:r>
              <a:rPr lang="ja-JP" altLang="en-US"/>
              <a:t>不要太小</a:t>
            </a:r>
            <a:endParaRPr dirty="0"/>
          </a:p>
        </p:txBody>
      </p:sp>
      <p:sp>
        <p:nvSpPr>
          <p:cNvPr id="296" name="Not too big"/>
          <p:cNvSpPr txBox="1"/>
          <p:nvPr/>
        </p:nvSpPr>
        <p:spPr>
          <a:xfrm>
            <a:off x="5769056" y="1129994"/>
            <a:ext cx="1358703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000000"/>
                </a:solidFill>
              </a:defRPr>
            </a:lvl1pPr>
          </a:lstStyle>
          <a:p>
            <a:r>
              <a:rPr lang="ja-JP" altLang="en-US"/>
              <a:t>不要太大</a:t>
            </a:r>
            <a:endParaRPr lang="ja-JP" altLang="en-US" dirty="0"/>
          </a:p>
        </p:txBody>
      </p:sp>
      <p:sp>
        <p:nvSpPr>
          <p:cNvPr id="297" name="Workload is too small, hard to fully utilize computation resources"/>
          <p:cNvSpPr txBox="1"/>
          <p:nvPr/>
        </p:nvSpPr>
        <p:spPr>
          <a:xfrm>
            <a:off x="677748" y="1997615"/>
            <a:ext cx="3255425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2400">
                <a:solidFill>
                  <a:srgbClr val="000000"/>
                </a:solidFill>
              </a:defRPr>
            </a:lvl1pPr>
          </a:lstStyle>
          <a:p>
            <a:r>
              <a:rPr lang="ja-JP" altLang="en-US"/>
              <a:t>批量值太小，难以充分利用计算资源</a:t>
            </a:r>
            <a:endParaRPr dirty="0"/>
          </a:p>
        </p:txBody>
      </p:sp>
      <p:sp>
        <p:nvSpPr>
          <p:cNvPr id="298" name="Memory issue…"/>
          <p:cNvSpPr txBox="1"/>
          <p:nvPr/>
        </p:nvSpPr>
        <p:spPr>
          <a:xfrm>
            <a:off x="4888659" y="1973931"/>
            <a:ext cx="3785903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2400">
                <a:solidFill>
                  <a:srgbClr val="000000"/>
                </a:solidFill>
              </a:defRPr>
            </a:pPr>
            <a:r>
              <a:rPr lang="ja-JP" altLang="en-US"/>
              <a:t>批量值太大，浪费计算</a:t>
            </a:r>
            <a:r>
              <a:rPr lang="zh-CN" altLang="en-US" dirty="0"/>
              <a:t>；</a:t>
            </a:r>
            <a:endParaRPr lang="en-US" altLang="ja-JP" dirty="0"/>
          </a:p>
          <a:p>
            <a:pPr>
              <a:defRPr sz="2400">
                <a:solidFill>
                  <a:srgbClr val="000000"/>
                </a:solidFill>
              </a:defRPr>
            </a:pPr>
            <a:r>
              <a:rPr lang="ja-JP" altLang="en-US"/>
              <a:t>例如 当</a:t>
            </a:r>
            <a:r>
              <a:rPr lang="en-US" altLang="ja-JP" dirty="0"/>
              <a:t>		</a:t>
            </a:r>
            <a:r>
              <a:rPr lang="ja-JP" altLang="en-US"/>
              <a:t>都相同时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9" name="Equation"/>
              <p:cNvSpPr txBox="1"/>
              <p:nvPr/>
            </p:nvSpPr>
            <p:spPr>
              <a:xfrm>
                <a:off x="6345382" y="2297622"/>
                <a:ext cx="206050" cy="230982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2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sz="2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sz="2600" dirty="0"/>
              </a:p>
            </p:txBody>
          </p:sp>
        </mc:Choice>
        <mc:Fallback xmlns="">
          <p:sp>
            <p:nvSpPr>
              <p:cNvPr id="299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5382" y="2297622"/>
                <a:ext cx="206050" cy="230982"/>
              </a:xfrm>
              <a:prstGeom prst="rect">
                <a:avLst/>
              </a:prstGeom>
              <a:blipFill>
                <a:blip r:embed="rId2"/>
                <a:stretch>
                  <a:fillRect l="-35294" r="-58824" b="-94737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ummar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总结</a:t>
            </a:r>
            <a:endParaRPr dirty="0"/>
          </a:p>
        </p:txBody>
      </p:sp>
      <p:sp>
        <p:nvSpPr>
          <p:cNvPr id="302" name="Problem: estimate a real value…"/>
          <p:cNvSpPr txBox="1">
            <a:spLocks noGrp="1"/>
          </p:cNvSpPr>
          <p:nvPr>
            <p:ph type="body" idx="1"/>
          </p:nvPr>
        </p:nvSpPr>
        <p:spPr>
          <a:xfrm>
            <a:off x="340592" y="771336"/>
            <a:ext cx="8205304" cy="423907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r>
              <a:rPr lang="ja-JP" altLang="en-US"/>
              <a:t>问题</a:t>
            </a:r>
            <a:r>
              <a:rPr lang="zh-CN" altLang="en-US" dirty="0"/>
              <a:t>： 估计一个真正的值</a:t>
            </a:r>
            <a:endParaRPr lang="en-US" altLang="zh-CN" dirty="0"/>
          </a:p>
          <a:p>
            <a:endParaRPr dirty="0"/>
          </a:p>
          <a:p>
            <a:r>
              <a:rPr lang="ja-JP" altLang="en-US"/>
              <a:t>模型</a:t>
            </a:r>
            <a:r>
              <a:rPr lang="zh-CN" altLang="en-US" dirty="0"/>
              <a:t>：</a:t>
            </a:r>
            <a:endParaRPr lang="en-US" altLang="zh-CN" dirty="0"/>
          </a:p>
          <a:p>
            <a:endParaRPr dirty="0"/>
          </a:p>
          <a:p>
            <a:r>
              <a:rPr lang="ja-JP" altLang="en-US"/>
              <a:t>损失</a:t>
            </a:r>
            <a:r>
              <a:rPr lang="zh-CN" altLang="en-US" dirty="0"/>
              <a:t>：</a:t>
            </a:r>
            <a:r>
              <a:rPr dirty="0"/>
              <a:t> </a:t>
            </a:r>
            <a:r>
              <a:rPr lang="ja-JP" altLang="en-US"/>
              <a:t>平方损失</a:t>
            </a:r>
            <a:endParaRPr lang="en-US" altLang="ja-JP" dirty="0"/>
          </a:p>
          <a:p>
            <a:endParaRPr dirty="0"/>
          </a:p>
          <a:p>
            <a:r>
              <a:rPr lang="ja-JP" altLang="en-US"/>
              <a:t>小批量随机梯度</a:t>
            </a:r>
            <a:r>
              <a:rPr lang="zh-CN" altLang="en-US" dirty="0"/>
              <a:t>（</a:t>
            </a:r>
            <a:r>
              <a:rPr dirty="0"/>
              <a:t>mini-batch SGD</a:t>
            </a:r>
            <a:r>
              <a:rPr lang="zh-CN" altLang="en-US" dirty="0"/>
              <a:t>）</a:t>
            </a:r>
            <a:r>
              <a:rPr lang="ja-JP" altLang="en-US"/>
              <a:t>学习</a:t>
            </a:r>
            <a:endParaRPr dirty="0"/>
          </a:p>
          <a:p>
            <a:pPr lvl="1"/>
            <a:r>
              <a:rPr lang="ja-JP" altLang="en-US"/>
              <a:t>选择一个起点</a:t>
            </a:r>
            <a:endParaRPr lang="en-US" altLang="ja-JP" dirty="0"/>
          </a:p>
          <a:p>
            <a:pPr lvl="1"/>
            <a:r>
              <a:rPr lang="ja-JP" altLang="en-US"/>
              <a:t>重复</a:t>
            </a:r>
            <a:endParaRPr dirty="0"/>
          </a:p>
          <a:p>
            <a:pPr marL="1257300" lvl="2" indent="-342900"/>
            <a:r>
              <a:rPr lang="ja-JP" altLang="en-US"/>
              <a:t>计算梯度</a:t>
            </a:r>
            <a:endParaRPr lang="en-US" altLang="ja-JP" dirty="0"/>
          </a:p>
          <a:p>
            <a:pPr marL="1257300" lvl="2" indent="-342900"/>
            <a:r>
              <a:rPr lang="ja-JP" altLang="en-US"/>
              <a:t>更新参数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3" name="Equation"/>
              <p:cNvSpPr txBox="1"/>
              <p:nvPr/>
            </p:nvSpPr>
            <p:spPr>
              <a:xfrm>
                <a:off x="1674830" y="1479973"/>
                <a:ext cx="1945211" cy="369332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=⟨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𝐰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⟩+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03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4830" y="1479973"/>
                <a:ext cx="1945211" cy="369332"/>
              </a:xfrm>
              <a:prstGeom prst="rect">
                <a:avLst/>
              </a:prstGeom>
              <a:blipFill>
                <a:blip r:embed="rId2"/>
                <a:stretch>
                  <a:fillRect l="-3268" r="-1961" b="-33333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4" name="Equation"/>
              <p:cNvSpPr txBox="1"/>
              <p:nvPr/>
            </p:nvSpPr>
            <p:spPr>
              <a:xfrm>
                <a:off x="3019759" y="1953340"/>
                <a:ext cx="2333319" cy="482905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ℓ(</m:t>
                      </m:r>
                      <m:r>
                        <a:rPr sz="2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sz="2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limUpp>
                        <m:limUppPr>
                          <m:ctrlPr>
                            <a:rPr sz="2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limUppPr>
                        <m:e>
                          <m:r>
                            <a:rPr sz="2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lim>
                          <m:r>
                            <a:rPr sz="2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̂</m:t>
                          </m:r>
                        </m:lim>
                      </m:limUpp>
                      <m:r>
                        <a:rPr sz="2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sSup>
                        <m:sSupPr>
                          <m:ctrlPr>
                            <a:rPr sz="2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sz="2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sz="2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sz="2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limUpp>
                                <m:limUppPr>
                                  <m:ctrlPr>
                                    <a:rPr sz="2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limUppPr>
                                <m:e>
                                  <m:r>
                                    <a:rPr sz="2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lim>
                                  <m:r>
                                    <a:rPr sz="2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̂</m:t>
                                  </m:r>
                                </m:lim>
                              </m:limUpp>
                            </m:e>
                          </m:d>
                        </m:e>
                        <m:sup>
                          <m:r>
                            <a:rPr sz="2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sz="2600" dirty="0"/>
              </a:p>
            </p:txBody>
          </p:sp>
        </mc:Choice>
        <mc:Fallback xmlns="">
          <p:sp>
            <p:nvSpPr>
              <p:cNvPr id="304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9759" y="1953340"/>
                <a:ext cx="2333319" cy="482905"/>
              </a:xfrm>
              <a:prstGeom prst="rect">
                <a:avLst/>
              </a:prstGeom>
              <a:blipFill>
                <a:blip r:embed="rId3"/>
                <a:stretch>
                  <a:fillRect l="-4865" r="-14595" b="-56410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utline">
            <a:extLst>
              <a:ext uri="{FF2B5EF4-FFF2-40B4-BE49-F238E27FC236}">
                <a16:creationId xmlns:a16="http://schemas.microsoft.com/office/drawing/2014/main" id="{B6D5E5CF-0BB1-694B-8B57-A562029A799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1761" y="114935"/>
            <a:ext cx="8205305" cy="545743"/>
          </a:xfrm>
          <a:prstGeom prst="rect">
            <a:avLst/>
          </a:prstGeom>
        </p:spPr>
        <p:txBody>
          <a:bodyPr/>
          <a:lstStyle/>
          <a:p>
            <a:r>
              <a:rPr lang="ja-JP" altLang="en-US"/>
              <a:t>概要</a:t>
            </a:r>
            <a:endParaRPr dirty="0"/>
          </a:p>
        </p:txBody>
      </p:sp>
      <p:sp>
        <p:nvSpPr>
          <p:cNvPr id="12" name="Basic Probability Random variables, conditional probabilities, Bayes rule…">
            <a:extLst>
              <a:ext uri="{FF2B5EF4-FFF2-40B4-BE49-F238E27FC236}">
                <a16:creationId xmlns:a16="http://schemas.microsoft.com/office/drawing/2014/main" id="{6D922948-11CF-684B-9797-2394B6A5970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40592" y="1009331"/>
            <a:ext cx="8205304" cy="3553928"/>
          </a:xfrm>
          <a:prstGeom prst="rect">
            <a:avLst/>
          </a:prstGeom>
        </p:spPr>
        <p:txBody>
          <a:bodyPr/>
          <a:lstStyle/>
          <a:p>
            <a:pPr>
              <a:defRPr b="1"/>
            </a:pPr>
            <a:r>
              <a:rPr lang="ja-JP" altLang="en-US"/>
              <a:t>线性方法</a:t>
            </a:r>
            <a:endParaRPr lang="en-US" altLang="ja-JP" dirty="0"/>
          </a:p>
          <a:p>
            <a:pPr lvl="1">
              <a:defRPr b="1"/>
            </a:pPr>
            <a:r>
              <a:rPr lang="ja-JP" altLang="en-US"/>
              <a:t>神经科学的灵感</a:t>
            </a:r>
            <a:endParaRPr lang="en-US" altLang="ja-JP" dirty="0"/>
          </a:p>
          <a:p>
            <a:pPr>
              <a:defRPr b="1"/>
            </a:pPr>
            <a:endParaRPr lang="en-US" altLang="ja-JP" dirty="0"/>
          </a:p>
          <a:p>
            <a:pPr>
              <a:defRPr b="1"/>
            </a:pPr>
            <a:r>
              <a:rPr lang="ja-JP" altLang="en-US"/>
              <a:t>基础优化</a:t>
            </a:r>
            <a:endParaRPr lang="en-US" altLang="ja-JP" dirty="0"/>
          </a:p>
          <a:p>
            <a:pPr>
              <a:defRPr b="1"/>
            </a:pPr>
            <a:endParaRPr lang="en-US" altLang="ja-JP" dirty="0"/>
          </a:p>
          <a:p>
            <a:r>
              <a:rPr lang="en-US" altLang="zh-CN" b="1" dirty="0" err="1"/>
              <a:t>s</a:t>
            </a:r>
            <a:r>
              <a:rPr lang="en-US" b="1" dirty="0" err="1"/>
              <a:t>oftmax</a:t>
            </a:r>
            <a:r>
              <a:rPr lang="zh-CN" altLang="en-US" b="1" dirty="0"/>
              <a:t> </a:t>
            </a:r>
            <a:r>
              <a:rPr lang="ja-JP" altLang="en-US" b="1"/>
              <a:t>回归</a:t>
            </a:r>
            <a:endParaRPr lang="en-US" altLang="ja-JP" b="1" dirty="0"/>
          </a:p>
          <a:p>
            <a:pPr lvl="1"/>
            <a:r>
              <a:rPr lang="ja-JP" altLang="en-US" b="1"/>
              <a:t>回归与分类</a:t>
            </a:r>
            <a:endParaRPr lang="en-US" altLang="ja-JP" b="1" dirty="0"/>
          </a:p>
          <a:p>
            <a:pPr lvl="1"/>
            <a:r>
              <a:rPr lang="en-US" b="1" dirty="0"/>
              <a:t>Kaggle</a:t>
            </a:r>
            <a:r>
              <a:rPr lang="ja-JP" altLang="en-US" b="1"/>
              <a:t>上的分类任务</a:t>
            </a:r>
            <a:endParaRPr lang="ja-JP" altLang="en-US" b="1" dirty="0"/>
          </a:p>
        </p:txBody>
      </p:sp>
    </p:spTree>
    <p:extLst>
      <p:ext uri="{BB962C8B-B14F-4D97-AF65-F5344CB8AC3E}">
        <p14:creationId xmlns:p14="http://schemas.microsoft.com/office/powerpoint/2010/main" val="3874835810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Softmax…"/>
          <p:cNvSpPr txBox="1">
            <a:spLocks noGrp="1"/>
          </p:cNvSpPr>
          <p:nvPr>
            <p:ph type="title"/>
          </p:nvPr>
        </p:nvSpPr>
        <p:spPr>
          <a:xfrm>
            <a:off x="215021" y="1807222"/>
            <a:ext cx="7772401" cy="1619749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zh-CN" dirty="0" err="1"/>
              <a:t>s</a:t>
            </a:r>
            <a:r>
              <a:rPr dirty="0" err="1"/>
              <a:t>oftmax</a:t>
            </a:r>
            <a:r>
              <a:rPr lang="zh-CN" altLang="en-US" dirty="0"/>
              <a:t> </a:t>
            </a:r>
            <a:r>
              <a:rPr lang="ja-JP" altLang="en-US"/>
              <a:t>回归</a:t>
            </a:r>
            <a:endParaRPr dirty="0"/>
          </a:p>
        </p:txBody>
      </p:sp>
      <p:pic>
        <p:nvPicPr>
          <p:cNvPr id="30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40502" y="1807222"/>
            <a:ext cx="4192291" cy="161974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Regression vs Classific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回归与分类</a:t>
            </a:r>
            <a:endParaRPr dirty="0"/>
          </a:p>
        </p:txBody>
      </p:sp>
      <p:sp>
        <p:nvSpPr>
          <p:cNvPr id="310" name="Regression estimates a continuous value…"/>
          <p:cNvSpPr txBox="1">
            <a:spLocks noGrp="1"/>
          </p:cNvSpPr>
          <p:nvPr>
            <p:ph type="body" sz="quarter" idx="1"/>
          </p:nvPr>
        </p:nvSpPr>
        <p:spPr>
          <a:xfrm>
            <a:off x="340592" y="1009331"/>
            <a:ext cx="8205304" cy="1074578"/>
          </a:xfrm>
          <a:prstGeom prst="rect">
            <a:avLst/>
          </a:prstGeom>
        </p:spPr>
        <p:txBody>
          <a:bodyPr/>
          <a:lstStyle/>
          <a:p>
            <a:r>
              <a:rPr lang="ja-JP" altLang="en-US"/>
              <a:t>回归估计连续值</a:t>
            </a:r>
            <a:endParaRPr lang="en-US" altLang="ja-JP" dirty="0"/>
          </a:p>
          <a:p>
            <a:r>
              <a:rPr lang="ja-JP" altLang="en-US"/>
              <a:t>分类预测离散类别</a:t>
            </a:r>
            <a:endParaRPr dirty="0"/>
          </a:p>
        </p:txBody>
      </p:sp>
      <p:pic>
        <p:nvPicPr>
          <p:cNvPr id="31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65978" y="2857034"/>
            <a:ext cx="2556253" cy="1553548"/>
          </a:xfrm>
          <a:prstGeom prst="rect">
            <a:avLst/>
          </a:prstGeom>
          <a:ln w="12700">
            <a:miter lim="400000"/>
          </a:ln>
        </p:spPr>
      </p:pic>
      <p:sp>
        <p:nvSpPr>
          <p:cNvPr id="312" name="MNIST: classify hand-written digits…"/>
          <p:cNvSpPr txBox="1"/>
          <p:nvPr/>
        </p:nvSpPr>
        <p:spPr>
          <a:xfrm>
            <a:off x="458485" y="2161790"/>
            <a:ext cx="3118800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rPr lang="en-US" dirty="0"/>
              <a:t>MNIST：</a:t>
            </a:r>
            <a:r>
              <a:rPr lang="ja-JP" altLang="en-US"/>
              <a:t>对手写数字进行分类</a:t>
            </a:r>
          </a:p>
          <a:p>
            <a:r>
              <a:rPr lang="ja-JP" altLang="en-US"/>
              <a:t>（</a:t>
            </a:r>
            <a:r>
              <a:rPr lang="en-US" altLang="ja-JP" dirty="0"/>
              <a:t>10</a:t>
            </a:r>
            <a:r>
              <a:rPr lang="zh-CN" altLang="en-US" dirty="0"/>
              <a:t> </a:t>
            </a:r>
            <a:r>
              <a:rPr lang="ja-JP" altLang="en-US"/>
              <a:t>类）</a:t>
            </a:r>
            <a:endParaRPr dirty="0"/>
          </a:p>
        </p:txBody>
      </p:sp>
      <p:pic>
        <p:nvPicPr>
          <p:cNvPr id="313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315286" y="2839303"/>
            <a:ext cx="3583218" cy="1433288"/>
          </a:xfrm>
          <a:prstGeom prst="rect">
            <a:avLst/>
          </a:prstGeom>
          <a:ln w="12700">
            <a:miter lim="400000"/>
          </a:ln>
        </p:spPr>
      </p:pic>
      <p:sp>
        <p:nvSpPr>
          <p:cNvPr id="314" name="ImageNet: classify nature objects…"/>
          <p:cNvSpPr txBox="1"/>
          <p:nvPr/>
        </p:nvSpPr>
        <p:spPr>
          <a:xfrm>
            <a:off x="4339543" y="2103133"/>
            <a:ext cx="3400929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rPr lang="en-US" dirty="0"/>
              <a:t>ImageNet：</a:t>
            </a:r>
            <a:r>
              <a:rPr lang="ja-JP" altLang="en-US"/>
              <a:t>对自然对象进行分类</a:t>
            </a:r>
          </a:p>
          <a:p>
            <a:r>
              <a:rPr lang="ja-JP" altLang="en-US"/>
              <a:t>（</a:t>
            </a:r>
            <a:r>
              <a:rPr lang="en-US" altLang="ja-JP" dirty="0"/>
              <a:t>1000</a:t>
            </a:r>
            <a:r>
              <a:rPr lang="zh-CN" altLang="en-US" dirty="0"/>
              <a:t> </a:t>
            </a:r>
            <a:r>
              <a:rPr lang="ja-JP" altLang="en-US"/>
              <a:t>类）</a:t>
            </a:r>
            <a:endParaRPr dirty="0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1" grpId="2" animBg="1" advAuto="0"/>
      <p:bldP spid="312" grpId="1" animBg="1" advAuto="0"/>
      <p:bldP spid="313" grpId="4" animBg="1" advAuto="0"/>
      <p:bldP spid="314" grpId="3" animBg="1" advAuto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Various Classification Tasks at Kagg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Kaggle</a:t>
            </a:r>
            <a:r>
              <a:rPr lang="ja-JP" altLang="en-US"/>
              <a:t>上的各种分类任务</a:t>
            </a:r>
            <a:endParaRPr dirty="0"/>
          </a:p>
        </p:txBody>
      </p:sp>
      <p:pic>
        <p:nvPicPr>
          <p:cNvPr id="317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t="11076" b="16048"/>
          <a:stretch>
            <a:fillRect/>
          </a:stretch>
        </p:blipFill>
        <p:spPr>
          <a:xfrm>
            <a:off x="1499839" y="2061473"/>
            <a:ext cx="2949515" cy="2147315"/>
          </a:xfrm>
          <a:prstGeom prst="rect">
            <a:avLst/>
          </a:prstGeom>
          <a:ln w="12700">
            <a:miter lim="400000"/>
          </a:ln>
        </p:spPr>
      </p:pic>
      <p:pic>
        <p:nvPicPr>
          <p:cNvPr id="318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508007" y="1691557"/>
            <a:ext cx="1467990" cy="2614227"/>
          </a:xfrm>
          <a:prstGeom prst="rect">
            <a:avLst/>
          </a:prstGeom>
          <a:ln w="12700">
            <a:miter lim="400000"/>
          </a:ln>
        </p:spPr>
      </p:pic>
      <p:sp>
        <p:nvSpPr>
          <p:cNvPr id="319" name="https://www.kaggle.com/c/human-protein-atlas-image-classification"/>
          <p:cNvSpPr txBox="1"/>
          <p:nvPr/>
        </p:nvSpPr>
        <p:spPr>
          <a:xfrm>
            <a:off x="1975979" y="4511995"/>
            <a:ext cx="5351411" cy="2888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/>
            </a:lvl1pPr>
          </a:lstStyle>
          <a:p>
            <a:r>
              <a:t>https://www.kaggle.com/c/human-protein-atlas-image-classification</a:t>
            </a:r>
          </a:p>
        </p:txBody>
      </p:sp>
      <p:sp>
        <p:nvSpPr>
          <p:cNvPr id="320" name="Classify human protein microscope images into 28 categories"/>
          <p:cNvSpPr txBox="1">
            <a:spLocks noGrp="1"/>
          </p:cNvSpPr>
          <p:nvPr>
            <p:ph type="body" sz="quarter" idx="1"/>
          </p:nvPr>
        </p:nvSpPr>
        <p:spPr>
          <a:xfrm>
            <a:off x="340592" y="1009331"/>
            <a:ext cx="8205304" cy="897816"/>
          </a:xfrm>
          <a:prstGeom prst="rect">
            <a:avLst/>
          </a:prstGeom>
        </p:spPr>
        <p:txBody>
          <a:bodyPr/>
          <a:lstStyle/>
          <a:p>
            <a:r>
              <a:rPr lang="ja-JP" altLang="en-US"/>
              <a:t>将人类蛋白质显微镜图像分为</a:t>
            </a:r>
            <a:r>
              <a:rPr lang="en-US" altLang="ja-JP" dirty="0"/>
              <a:t>28</a:t>
            </a:r>
            <a:r>
              <a:rPr lang="ja-JP" altLang="en-US"/>
              <a:t>类</a:t>
            </a:r>
            <a:endParaRPr dirty="0"/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Various Classification Tasks at Kagg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Kaggle</a:t>
            </a:r>
            <a:r>
              <a:rPr lang="ja-JP" altLang="en-US"/>
              <a:t>上的各种分类任务</a:t>
            </a:r>
            <a:endParaRPr dirty="0"/>
          </a:p>
        </p:txBody>
      </p:sp>
      <p:pic>
        <p:nvPicPr>
          <p:cNvPr id="32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4500" y="1543745"/>
            <a:ext cx="8255000" cy="2794001"/>
          </a:xfrm>
          <a:prstGeom prst="rect">
            <a:avLst/>
          </a:prstGeom>
          <a:ln w="12700">
            <a:miter lim="400000"/>
          </a:ln>
        </p:spPr>
      </p:pic>
      <p:sp>
        <p:nvSpPr>
          <p:cNvPr id="324" name="Text"/>
          <p:cNvSpPr txBox="1"/>
          <p:nvPr/>
        </p:nvSpPr>
        <p:spPr>
          <a:xfrm>
            <a:off x="6407118" y="4238478"/>
            <a:ext cx="616556" cy="4216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/>
          <a:p>
            <a:pPr>
              <a:lnSpc>
                <a:spcPts val="5300"/>
              </a:lnSpc>
              <a:spcBef>
                <a:spcPts val="800"/>
              </a:spcBef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325" name="https://www.kaggle.com/c/malware-classification"/>
          <p:cNvSpPr txBox="1"/>
          <p:nvPr/>
        </p:nvSpPr>
        <p:spPr>
          <a:xfrm>
            <a:off x="2622731" y="4208925"/>
            <a:ext cx="3898539" cy="2888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/>
            </a:lvl1pPr>
          </a:lstStyle>
          <a:p>
            <a:r>
              <a:t>https://www.kaggle.com/c/malware-classification</a:t>
            </a:r>
          </a:p>
        </p:txBody>
      </p:sp>
      <p:sp>
        <p:nvSpPr>
          <p:cNvPr id="326" name="Classify malware into 9 categories"/>
          <p:cNvSpPr txBox="1">
            <a:spLocks noGrp="1"/>
          </p:cNvSpPr>
          <p:nvPr>
            <p:ph type="body" sz="quarter" idx="1"/>
          </p:nvPr>
        </p:nvSpPr>
        <p:spPr>
          <a:xfrm>
            <a:off x="321761" y="1147521"/>
            <a:ext cx="8205305" cy="788818"/>
          </a:xfrm>
          <a:prstGeom prst="rect">
            <a:avLst/>
          </a:prstGeom>
        </p:spPr>
        <p:txBody>
          <a:bodyPr/>
          <a:lstStyle/>
          <a:p>
            <a:r>
              <a:rPr lang="ja-JP" altLang="en-US"/>
              <a:t>将恶意软件分为</a:t>
            </a:r>
            <a:r>
              <a:rPr lang="en-US" altLang="ja-JP" dirty="0"/>
              <a:t>9</a:t>
            </a:r>
            <a:r>
              <a:rPr lang="ja-JP" altLang="en-US"/>
              <a:t>类</a:t>
            </a:r>
            <a:endParaRPr dirty="0"/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Various Classification Tasks at Kagg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Kaggle</a:t>
            </a:r>
            <a:r>
              <a:rPr lang="ja-JP" altLang="en-US"/>
              <a:t>上的各种分类任务</a:t>
            </a:r>
            <a:endParaRPr dirty="0"/>
          </a:p>
        </p:txBody>
      </p:sp>
      <p:sp>
        <p:nvSpPr>
          <p:cNvPr id="329" name="Classify toxic Wikipedia comments into 7 categories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将维基百科上的恶语评论分为</a:t>
            </a:r>
            <a:r>
              <a:rPr lang="en-US" altLang="ja-JP" dirty="0"/>
              <a:t>7</a:t>
            </a:r>
            <a:r>
              <a:rPr lang="ja-JP" altLang="en-US"/>
              <a:t>类</a:t>
            </a:r>
            <a:endParaRPr dirty="0"/>
          </a:p>
        </p:txBody>
      </p:sp>
      <p:sp>
        <p:nvSpPr>
          <p:cNvPr id="330" name="https://www.kaggle.com/c/jigsaw-toxic-comment-classification-challenge"/>
          <p:cNvSpPr txBox="1"/>
          <p:nvPr/>
        </p:nvSpPr>
        <p:spPr>
          <a:xfrm>
            <a:off x="1693839" y="4574123"/>
            <a:ext cx="5756323" cy="2888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/>
            </a:lvl1pPr>
          </a:lstStyle>
          <a:p>
            <a:r>
              <a:t>https://www.kaggle.com/c/jigsaw-toxic-comment-classification-challenge</a:t>
            </a:r>
          </a:p>
        </p:txBody>
      </p:sp>
      <p:sp>
        <p:nvSpPr>
          <p:cNvPr id="331" name="Classify"/>
          <p:cNvSpPr txBox="1"/>
          <p:nvPr/>
        </p:nvSpPr>
        <p:spPr>
          <a:xfrm>
            <a:off x="4310305" y="2396419"/>
            <a:ext cx="967865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t>Classify </a:t>
            </a:r>
          </a:p>
        </p:txBody>
      </p:sp>
      <p:pic>
        <p:nvPicPr>
          <p:cNvPr id="332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r="33939"/>
          <a:stretch>
            <a:fillRect/>
          </a:stretch>
        </p:blipFill>
        <p:spPr>
          <a:xfrm>
            <a:off x="1922102" y="1661953"/>
            <a:ext cx="4658342" cy="278959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Predict the category…"/>
          <p:cNvSpPr txBox="1"/>
          <p:nvPr/>
        </p:nvSpPr>
        <p:spPr>
          <a:xfrm>
            <a:off x="4479057" y="1028928"/>
            <a:ext cx="4659967" cy="26427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/>
          <a:p>
            <a:pPr marL="240631" indent="-240631">
              <a:spcBef>
                <a:spcPts val="500"/>
              </a:spcBef>
              <a:buSzPct val="100000"/>
              <a:buChar char="•"/>
              <a:defRPr sz="2400">
                <a:solidFill>
                  <a:srgbClr val="000000"/>
                </a:solidFill>
              </a:defRPr>
            </a:pPr>
            <a:r>
              <a:rPr lang="ja-JP" altLang="en-US"/>
              <a:t>预测类别</a:t>
            </a:r>
            <a:endParaRPr lang="en-US" altLang="ja-JP" dirty="0"/>
          </a:p>
          <a:p>
            <a:pPr marL="240631" indent="-240631">
              <a:spcBef>
                <a:spcPts val="500"/>
              </a:spcBef>
              <a:buSzPct val="100000"/>
              <a:buChar char="•"/>
              <a:defRPr sz="2400">
                <a:solidFill>
                  <a:srgbClr val="000000"/>
                </a:solidFill>
              </a:defRPr>
            </a:pPr>
            <a:endParaRPr dirty="0"/>
          </a:p>
          <a:p>
            <a:pPr>
              <a:spcBef>
                <a:spcPts val="500"/>
              </a:spcBef>
              <a:defRPr sz="2400">
                <a:solidFill>
                  <a:srgbClr val="000000"/>
                </a:solidFill>
              </a:defRPr>
            </a:pPr>
            <a:endParaRPr dirty="0"/>
          </a:p>
          <a:p>
            <a:pPr marL="621631" lvl="1" indent="-240631">
              <a:spcBef>
                <a:spcPts val="500"/>
              </a:spcBef>
              <a:buSzPct val="100000"/>
              <a:buChar char="•"/>
              <a:defRPr sz="2400">
                <a:solidFill>
                  <a:srgbClr val="000000"/>
                </a:solidFill>
              </a:defRPr>
            </a:pPr>
            <a:r>
              <a:rPr i="1" dirty="0"/>
              <a:t>max</a:t>
            </a:r>
            <a:r>
              <a:rPr dirty="0"/>
              <a:t> </a:t>
            </a:r>
            <a:r>
              <a:rPr lang="ja-JP" altLang="en-US"/>
              <a:t>不可求导</a:t>
            </a:r>
            <a:endParaRPr dirty="0"/>
          </a:p>
          <a:p>
            <a:pPr marL="621631" lvl="1" indent="-240631">
              <a:spcBef>
                <a:spcPts val="500"/>
              </a:spcBef>
              <a:buSzPct val="100000"/>
              <a:buChar char="•"/>
              <a:defRPr sz="2400">
                <a:solidFill>
                  <a:srgbClr val="000000"/>
                </a:solidFill>
              </a:defRPr>
            </a:pPr>
            <a:r>
              <a:rPr lang="ja-JP" altLang="en-US"/>
              <a:t>定义一个损失函数</a:t>
            </a:r>
            <a:endParaRPr dirty="0"/>
          </a:p>
        </p:txBody>
      </p:sp>
      <p:sp>
        <p:nvSpPr>
          <p:cNvPr id="335" name="Single continuous output…"/>
          <p:cNvSpPr txBox="1">
            <a:spLocks noGrp="1"/>
          </p:cNvSpPr>
          <p:nvPr>
            <p:ph type="body" sz="half" idx="1"/>
          </p:nvPr>
        </p:nvSpPr>
        <p:spPr>
          <a:xfrm>
            <a:off x="340592" y="1009331"/>
            <a:ext cx="4221001" cy="2548061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26193" indent="-226193" defTabSz="429768">
              <a:defRPr sz="2256"/>
            </a:pPr>
            <a:r>
              <a:rPr lang="ja-JP" altLang="en-US"/>
              <a:t>单连续输出</a:t>
            </a:r>
            <a:endParaRPr lang="en-US" altLang="ja-JP" dirty="0"/>
          </a:p>
          <a:p>
            <a:pPr marL="226193" indent="-226193" defTabSz="429768">
              <a:defRPr sz="2256"/>
            </a:pPr>
            <a:endParaRPr lang="en-US" dirty="0"/>
          </a:p>
          <a:p>
            <a:pPr marL="226193" indent="-226193" defTabSz="429768">
              <a:defRPr sz="2256"/>
            </a:pPr>
            <a:endParaRPr dirty="0"/>
          </a:p>
          <a:p>
            <a:pPr marL="0" indent="0" defTabSz="429768">
              <a:buNone/>
              <a:defRPr sz="2256"/>
            </a:pPr>
            <a:endParaRPr dirty="0"/>
          </a:p>
          <a:p>
            <a:pPr marL="226193" indent="-226193" defTabSz="429768">
              <a:defRPr sz="2256"/>
            </a:pPr>
            <a:r>
              <a:rPr lang="ja-JP" altLang="en-US"/>
              <a:t>输出每个类别的置信度分数</a:t>
            </a:r>
            <a:endParaRPr dirty="0"/>
          </a:p>
        </p:txBody>
      </p:sp>
      <p:sp>
        <p:nvSpPr>
          <p:cNvPr id="336" name="From Regression to Multi-class Classific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从回归到多类分类</a:t>
            </a:r>
            <a:endParaRPr dirty="0"/>
          </a:p>
        </p:txBody>
      </p:sp>
      <p:pic>
        <p:nvPicPr>
          <p:cNvPr id="337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25783"/>
          <a:stretch>
            <a:fillRect/>
          </a:stretch>
        </p:blipFill>
        <p:spPr>
          <a:xfrm>
            <a:off x="1132789" y="1350113"/>
            <a:ext cx="2444371" cy="1289577"/>
          </a:xfrm>
          <a:prstGeom prst="rect">
            <a:avLst/>
          </a:prstGeom>
          <a:ln w="12700">
            <a:miter lim="400000"/>
          </a:ln>
        </p:spPr>
      </p:pic>
      <p:pic>
        <p:nvPicPr>
          <p:cNvPr id="338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26786"/>
          <a:stretch>
            <a:fillRect/>
          </a:stretch>
        </p:blipFill>
        <p:spPr>
          <a:xfrm>
            <a:off x="974436" y="3228819"/>
            <a:ext cx="2759307" cy="1425586"/>
          </a:xfrm>
          <a:prstGeom prst="rect">
            <a:avLst/>
          </a:prstGeom>
          <a:ln w="12700">
            <a:miter lim="400000"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39" name="Equation"/>
              <p:cNvSpPr txBox="1"/>
              <p:nvPr/>
            </p:nvSpPr>
            <p:spPr>
              <a:xfrm>
                <a:off x="5590764" y="1774540"/>
                <a:ext cx="2141199" cy="440595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arg</m:t>
                      </m:r>
                      <m:limLow>
                        <m:limLow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𝑚𝑎𝑥</m:t>
                          </m:r>
                        </m:e>
                        <m:lim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lim>
                      </m:limLow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sz="2400"/>
              </a:p>
            </p:txBody>
          </p:sp>
        </mc:Choice>
        <mc:Fallback xmlns="">
          <p:sp>
            <p:nvSpPr>
              <p:cNvPr id="339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0764" y="1774540"/>
                <a:ext cx="2141199" cy="440595"/>
              </a:xfrm>
              <a:prstGeom prst="rect">
                <a:avLst/>
              </a:prstGeom>
              <a:blipFill>
                <a:blip r:embed="rId4"/>
                <a:stretch>
                  <a:fillRect l="-4118" r="-17059" b="-25714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4" grpId="1" animBg="1" advAuto="0"/>
      <p:bldP spid="339" grpId="2" animBg="1" advAuto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Softmax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zh-CN" dirty="0" err="1"/>
              <a:t>s</a:t>
            </a:r>
            <a:r>
              <a:rPr dirty="0" err="1"/>
              <a:t>oftmax</a:t>
            </a:r>
            <a:r>
              <a:rPr lang="zh-CN" altLang="en-US" dirty="0"/>
              <a:t> </a:t>
            </a:r>
            <a:r>
              <a:rPr lang="ja-JP" altLang="en-US"/>
              <a:t>函数</a:t>
            </a:r>
            <a:endParaRPr dirty="0"/>
          </a:p>
        </p:txBody>
      </p:sp>
      <p:sp>
        <p:nvSpPr>
          <p:cNvPr id="342" name="Use exp to get positive numbers…"/>
          <p:cNvSpPr txBox="1">
            <a:spLocks noGrp="1"/>
          </p:cNvSpPr>
          <p:nvPr>
            <p:ph type="body" sz="half" idx="1"/>
          </p:nvPr>
        </p:nvSpPr>
        <p:spPr>
          <a:xfrm>
            <a:off x="321761" y="2077498"/>
            <a:ext cx="8205305" cy="1379494"/>
          </a:xfrm>
          <a:prstGeom prst="rect">
            <a:avLst/>
          </a:prstGeom>
        </p:spPr>
        <p:txBody>
          <a:bodyPr/>
          <a:lstStyle/>
          <a:p>
            <a:pPr lvl="1"/>
            <a:r>
              <a:rPr lang="ja-JP" altLang="en-US"/>
              <a:t>用</a:t>
            </a:r>
            <a:r>
              <a:rPr lang="zh-CN" altLang="en-US" dirty="0"/>
              <a:t> </a:t>
            </a:r>
            <a:r>
              <a:rPr lang="en-US" dirty="0" err="1"/>
              <a:t>exp</a:t>
            </a:r>
            <a:r>
              <a:rPr lang="zh-CN" altLang="en-US" dirty="0"/>
              <a:t> </a:t>
            </a:r>
            <a:r>
              <a:rPr lang="ja-JP" altLang="en-US"/>
              <a:t>获得正数</a:t>
            </a:r>
            <a:endParaRPr lang="en-US" altLang="ja-JP" dirty="0"/>
          </a:p>
          <a:p>
            <a:pPr lvl="1"/>
            <a:r>
              <a:rPr lang="ja-JP" altLang="en-US"/>
              <a:t>除以总和以获得概率分布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3" name="Equation"/>
              <p:cNvSpPr txBox="1"/>
              <p:nvPr/>
            </p:nvSpPr>
            <p:spPr>
              <a:xfrm>
                <a:off x="1426921" y="978435"/>
                <a:ext cx="6290158" cy="781305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softmax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([</m:t>
                      </m:r>
                      <m:sSub>
                        <m:sSubPr>
                          <m:ctrlP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p>
                        <m:sSupPr>
                          <m:ctrlP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  <m:sup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d>
                        <m:dPr>
                          <m:begChr m:val="["/>
                          <m:endChr m:val="]"/>
                          <m:ctrlP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sz="2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sz="2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sz="2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sup>
                              </m:sSup>
                            </m:num>
                            <m:den>
                              <m:nary>
                                <m:naryPr>
                                  <m:chr m:val="∑"/>
                                  <m:limLoc m:val="subSup"/>
                                  <m:ctrlPr>
                                    <a:rPr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sz="2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sz="2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sSub>
                                        <m:sSubPr>
                                          <m:ctrlPr>
                                            <a:rPr sz="20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sz="20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sz="20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sup>
                                  </m:sSup>
                                </m:e>
                              </m:nary>
                            </m:den>
                          </m:f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sz="2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sz="2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sz="2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sup>
                              </m:sSup>
                            </m:num>
                            <m:den>
                              <m:nary>
                                <m:naryPr>
                                  <m:chr m:val="∑"/>
                                  <m:limLoc m:val="subSup"/>
                                  <m:ctrlPr>
                                    <a:rPr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sz="2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sz="2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sSub>
                                        <m:sSubPr>
                                          <m:ctrlPr>
                                            <a:rPr sz="20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sz="20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sz="20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sup>
                                  </m:sSup>
                                </m:e>
                              </m:nary>
                            </m:den>
                          </m:f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,…,</m:t>
                          </m:r>
                          <m:f>
                            <m:fPr>
                              <m:ctrlPr>
                                <a:rPr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sz="2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sz="2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sz="2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sup>
                              </m:sSup>
                            </m:num>
                            <m:den>
                              <m:nary>
                                <m:naryPr>
                                  <m:chr m:val="∑"/>
                                  <m:limLoc m:val="subSup"/>
                                  <m:ctrlPr>
                                    <a:rPr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sz="2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sz="2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sSub>
                                        <m:sSubPr>
                                          <m:ctrlPr>
                                            <a:rPr sz="20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sz="20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sz="20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sup>
                                  </m:sSup>
                                </m:e>
                              </m:nary>
                            </m:den>
                          </m:f>
                        </m:e>
                      </m:d>
                    </m:oMath>
                  </m:oMathPara>
                </a14:m>
                <a:endParaRPr sz="2000" dirty="0"/>
              </a:p>
            </p:txBody>
          </p:sp>
        </mc:Choice>
        <mc:Fallback xmlns="">
          <p:sp>
            <p:nvSpPr>
              <p:cNvPr id="343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6921" y="978435"/>
                <a:ext cx="6290158" cy="781305"/>
              </a:xfrm>
              <a:prstGeom prst="rect">
                <a:avLst/>
              </a:prstGeom>
              <a:blipFill>
                <a:blip r:embed="rId2"/>
                <a:stretch>
                  <a:fillRect l="-1207" t="-19048" r="-805" b="-82540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4" name="Example: given scores [1, -1, 2]"/>
          <p:cNvSpPr txBox="1"/>
          <p:nvPr/>
        </p:nvSpPr>
        <p:spPr>
          <a:xfrm>
            <a:off x="1236905" y="3272719"/>
            <a:ext cx="5164232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r>
              <a:rPr lang="ja-JP" altLang="en-US"/>
              <a:t>例</a:t>
            </a:r>
            <a:r>
              <a:rPr dirty="0"/>
              <a:t>: [1, -1, 2]</a:t>
            </a:r>
            <a:r>
              <a:rPr lang="zh-CN" altLang="en-US" dirty="0"/>
              <a:t> </a:t>
            </a:r>
            <a:r>
              <a:rPr lang="ja-JP" altLang="en-US"/>
              <a:t>的</a:t>
            </a:r>
            <a:r>
              <a:rPr lang="zh-CN" altLang="en-US" dirty="0"/>
              <a:t> </a:t>
            </a:r>
            <a:r>
              <a:rPr lang="en-US" dirty="0" err="1"/>
              <a:t>softmax</a:t>
            </a:r>
            <a:r>
              <a:rPr lang="zh-CN" altLang="en-US" dirty="0"/>
              <a:t> </a:t>
            </a:r>
            <a:r>
              <a:rPr lang="ja-JP" altLang="en-US"/>
              <a:t>为</a:t>
            </a:r>
            <a:r>
              <a:rPr lang="en-US" dirty="0"/>
              <a:t> [0.26, 0.04, 0.7] </a:t>
            </a:r>
            <a:r>
              <a:rPr dirty="0"/>
              <a:t> 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2" grpId="1" animBg="1" advAuto="0"/>
      <p:bldP spid="344" grpId="2" animBg="1" advAuto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Softmax Gradien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zh-CN" dirty="0" err="1"/>
              <a:t>s</a:t>
            </a:r>
            <a:r>
              <a:rPr lang="en-US" dirty="0" err="1"/>
              <a:t>oftmax</a:t>
            </a:r>
            <a:r>
              <a:rPr lang="zh-CN" altLang="en-US" dirty="0"/>
              <a:t> </a:t>
            </a:r>
            <a:r>
              <a:rPr lang="ja-JP" altLang="en-US"/>
              <a:t>梯度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9" name="Equation"/>
              <p:cNvSpPr txBox="1"/>
              <p:nvPr/>
            </p:nvSpPr>
            <p:spPr>
              <a:xfrm>
                <a:off x="321761" y="1193473"/>
                <a:ext cx="7640357" cy="616387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squar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softmax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([</m:t>
                      </m:r>
                      <m:sSub>
                        <m:sSubPr>
                          <m:ctrlP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p>
                        <m:sSupPr>
                          <m:ctrlP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  <m:sup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d>
                        <m:dPr>
                          <m:begChr m:val="["/>
                          <m:endChr m:val="]"/>
                          <m:ctrlP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sz="18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sz="18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sz="18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sup>
                              </m:sSup>
                            </m:num>
                            <m:den>
                              <m:nary>
                                <m:naryPr>
                                  <m:chr m:val="∑"/>
                                  <m:limLoc m:val="subSup"/>
                                  <m:ctrlPr>
                                    <a:rPr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sz="18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sz="18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sSub>
                                        <m:sSubPr>
                                          <m:ctrlPr>
                                            <a:rPr sz="18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sz="18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sz="18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sup>
                                  </m:sSup>
                                </m:e>
                              </m:nary>
                            </m:den>
                          </m:f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sz="18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sz="18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sz="18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sup>
                              </m:sSup>
                            </m:num>
                            <m:den>
                              <m:nary>
                                <m:naryPr>
                                  <m:chr m:val="∑"/>
                                  <m:limLoc m:val="subSup"/>
                                  <m:ctrlPr>
                                    <a:rPr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sz="18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sz="18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sSub>
                                        <m:sSubPr>
                                          <m:ctrlPr>
                                            <a:rPr sz="18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sz="18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sz="18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sup>
                                  </m:sSup>
                                </m:e>
                              </m:nary>
                            </m:den>
                          </m:f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,…,</m:t>
                          </m:r>
                          <m:f>
                            <m:fPr>
                              <m:ctrlPr>
                                <a:rPr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sz="18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sz="18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sz="18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sup>
                              </m:sSup>
                            </m:num>
                            <m:den>
                              <m:nary>
                                <m:naryPr>
                                  <m:chr m:val="∑"/>
                                  <m:limLoc m:val="subSup"/>
                                  <m:ctrlPr>
                                    <a:rPr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sz="18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sz="18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sSub>
                                        <m:sSubPr>
                                          <m:ctrlPr>
                                            <a:rPr sz="18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sz="18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sz="18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sup>
                                  </m:sSup>
                                </m:e>
                              </m:nary>
                            </m:den>
                          </m:f>
                        </m:e>
                      </m:d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349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761" y="1193473"/>
                <a:ext cx="7640357" cy="616387"/>
              </a:xfrm>
              <a:prstGeom prst="rect">
                <a:avLst/>
              </a:prstGeom>
              <a:blipFill>
                <a:blip r:embed="rId2"/>
                <a:stretch>
                  <a:fillRect t="-22000" b="-102000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0" name="Equation"/>
              <p:cNvSpPr txBox="1"/>
              <p:nvPr/>
            </p:nvSpPr>
            <p:spPr>
              <a:xfrm>
                <a:off x="1322788" y="2327719"/>
                <a:ext cx="1875624" cy="488062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den>
                      </m:f>
                      <m:r>
                        <m:rPr>
                          <m:nor/>
                        </m:rP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softmax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𝑥𝑥</m:t>
                      </m:r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350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2788" y="2327719"/>
                <a:ext cx="1875624" cy="488062"/>
              </a:xfrm>
              <a:prstGeom prst="rect">
                <a:avLst/>
              </a:prstGeom>
              <a:blipFill>
                <a:blip r:embed="rId3"/>
                <a:stretch>
                  <a:fillRect l="-4027" r="-4698" b="-20000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Use Square Loss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ja-JP" altLang="en-US"/>
              <a:t>是否用平方损失</a:t>
            </a:r>
            <a:r>
              <a:rPr lang="zh-CN" altLang="en-US" dirty="0"/>
              <a:t>？</a:t>
            </a:r>
            <a:endParaRPr dirty="0"/>
          </a:p>
        </p:txBody>
      </p:sp>
      <p:sp>
        <p:nvSpPr>
          <p:cNvPr id="353" name="One-hot encoding of label y…"/>
          <p:cNvSpPr txBox="1">
            <a:spLocks noGrp="1"/>
          </p:cNvSpPr>
          <p:nvPr>
            <p:ph type="body" sz="half" idx="1"/>
          </p:nvPr>
        </p:nvSpPr>
        <p:spPr>
          <a:xfrm>
            <a:off x="340592" y="1009331"/>
            <a:ext cx="8205304" cy="2283034"/>
          </a:xfrm>
          <a:prstGeom prst="rect">
            <a:avLst/>
          </a:prstGeom>
        </p:spPr>
        <p:txBody>
          <a:bodyPr/>
          <a:lstStyle/>
          <a:p>
            <a:r>
              <a:rPr lang="ja-JP" altLang="en-US"/>
              <a:t>对</a:t>
            </a:r>
            <a:r>
              <a:rPr lang="zh-CN" altLang="en-US" dirty="0"/>
              <a:t> </a:t>
            </a:r>
            <a:r>
              <a:rPr lang="en-US" altLang="zh-CN" dirty="0"/>
              <a:t>y</a:t>
            </a:r>
            <a:r>
              <a:rPr lang="zh-CN" altLang="en-US" dirty="0"/>
              <a:t> </a:t>
            </a:r>
            <a:r>
              <a:rPr lang="ja-JP" altLang="en-US"/>
              <a:t>进行一位有效编码</a:t>
            </a:r>
            <a:r>
              <a:rPr lang="zh-CN" altLang="en-US" dirty="0"/>
              <a:t>（</a:t>
            </a:r>
            <a:r>
              <a:rPr dirty="0"/>
              <a:t>One-hot encoding</a:t>
            </a:r>
            <a:r>
              <a:rPr lang="zh-CN" altLang="en-US" dirty="0"/>
              <a:t>）</a:t>
            </a:r>
            <a:endParaRPr lang="en-US" altLang="zh-CN" dirty="0"/>
          </a:p>
          <a:p>
            <a:endParaRPr i="1" dirty="0"/>
          </a:p>
          <a:p>
            <a:endParaRPr i="1" dirty="0"/>
          </a:p>
          <a:p>
            <a:r>
              <a:rPr lang="ja-JP" altLang="en-US"/>
              <a:t>我们需要</a:t>
            </a:r>
            <a:r>
              <a:rPr lang="zh-CN" altLang="en-US" dirty="0"/>
              <a:t> </a:t>
            </a:r>
            <a:r>
              <a:rPr lang="en-US" altLang="zh-CN" dirty="0" err="1"/>
              <a:t>s</a:t>
            </a:r>
            <a:r>
              <a:rPr lang="en-US" dirty="0" err="1"/>
              <a:t>oftmax</a:t>
            </a:r>
            <a:r>
              <a:rPr lang="zh-CN" altLang="en-US" b="1" dirty="0"/>
              <a:t> </a:t>
            </a:r>
            <a:r>
              <a:rPr lang="ja-JP" altLang="en-US"/>
              <a:t>结果接近</a:t>
            </a:r>
            <a:r>
              <a:rPr lang="zh-CN" altLang="en-US" dirty="0"/>
              <a:t> </a:t>
            </a:r>
            <a:r>
              <a:rPr lang="en-US" altLang="zh-CN" dirty="0"/>
              <a:t>y</a:t>
            </a:r>
            <a:endParaRPr lang="en-US" altLang="ja-JP" dirty="0"/>
          </a:p>
          <a:p>
            <a:r>
              <a:rPr lang="ja-JP" altLang="en-US"/>
              <a:t>用平方损失</a:t>
            </a:r>
            <a:r>
              <a:rPr lang="zh-CN" altLang="en-US" dirty="0"/>
              <a:t>：</a:t>
            </a:r>
            <a:r>
              <a:rPr dirty="0"/>
              <a:t>y = [0, 0, 1]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4" name="Equation"/>
              <p:cNvSpPr txBox="1"/>
              <p:nvPr/>
            </p:nvSpPr>
            <p:spPr>
              <a:xfrm>
                <a:off x="2385307" y="1619889"/>
                <a:ext cx="4459108" cy="625095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𝐲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=[</m:t>
                      </m:r>
                      <m:sSub>
                        <m:sSubPr>
                          <m:ctrlP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p>
                        <m:sSupPr>
                          <m:ctrlP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  <m:sup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={</m:t>
                      </m:r>
                      <m:m>
                        <m:mPr>
                          <m:plcHide m:val="on"/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a:rPr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m:rPr>
                                <m:nor/>
                              </m:rPr>
                              <a:rPr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if</m:t>
                            </m:r>
                            <m:r>
                              <a:rPr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mr>
                        <m:mr>
                          <m:e>
                            <m:r>
                              <a:rPr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m:rPr>
                                <m:nor/>
                              </m:rPr>
                              <a:rPr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otherwise</m:t>
                            </m:r>
                          </m:e>
                        </m:mr>
                      </m:m>
                    </m:oMath>
                  </m:oMathPara>
                </a14:m>
                <a:endParaRPr sz="2000"/>
              </a:p>
            </p:txBody>
          </p:sp>
        </mc:Choice>
        <mc:Fallback xmlns="">
          <p:sp>
            <p:nvSpPr>
              <p:cNvPr id="354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5307" y="1619889"/>
                <a:ext cx="4459108" cy="625095"/>
              </a:xfrm>
              <a:prstGeom prst="rect">
                <a:avLst/>
              </a:prstGeom>
              <a:blipFill>
                <a:blip r:embed="rId2"/>
                <a:stretch>
                  <a:fillRect t="-2000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6" name="[0.3,   0,      0.7]"/>
          <p:cNvSpPr txBox="1"/>
          <p:nvPr/>
        </p:nvSpPr>
        <p:spPr>
          <a:xfrm>
            <a:off x="2098866" y="3771104"/>
            <a:ext cx="1692509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t>[0.3,   0,      0.7]</a:t>
            </a:r>
          </a:p>
        </p:txBody>
      </p:sp>
      <p:sp>
        <p:nvSpPr>
          <p:cNvPr id="357" name="[0.17, 0.17, 0.66]"/>
          <p:cNvSpPr txBox="1"/>
          <p:nvPr/>
        </p:nvSpPr>
        <p:spPr>
          <a:xfrm>
            <a:off x="2097857" y="4256407"/>
            <a:ext cx="1819980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t>[0.17, 0.17, 0.66]</a:t>
            </a:r>
          </a:p>
        </p:txBody>
      </p:sp>
      <p:sp>
        <p:nvSpPr>
          <p:cNvPr id="358" name="0.18"/>
          <p:cNvSpPr txBox="1"/>
          <p:nvPr/>
        </p:nvSpPr>
        <p:spPr>
          <a:xfrm>
            <a:off x="4431571" y="3746864"/>
            <a:ext cx="549063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t>0.18</a:t>
            </a:r>
          </a:p>
        </p:txBody>
      </p:sp>
      <p:sp>
        <p:nvSpPr>
          <p:cNvPr id="359" name="0.173"/>
          <p:cNvSpPr txBox="1"/>
          <p:nvPr/>
        </p:nvSpPr>
        <p:spPr>
          <a:xfrm>
            <a:off x="4449307" y="4232167"/>
            <a:ext cx="676199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t>0.173</a:t>
            </a:r>
          </a:p>
        </p:txBody>
      </p:sp>
      <p:sp>
        <p:nvSpPr>
          <p:cNvPr id="360" name="Softmax output"/>
          <p:cNvSpPr txBox="1"/>
          <p:nvPr/>
        </p:nvSpPr>
        <p:spPr>
          <a:xfrm>
            <a:off x="2102889" y="3334282"/>
            <a:ext cx="1426029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rPr lang="en-US" altLang="zh-CN" dirty="0" err="1"/>
              <a:t>s</a:t>
            </a:r>
            <a:r>
              <a:rPr lang="en-US" dirty="0" err="1"/>
              <a:t>oftmax</a:t>
            </a:r>
            <a:r>
              <a:rPr lang="zh-CN" altLang="en-US" b="1" dirty="0"/>
              <a:t> </a:t>
            </a:r>
            <a:r>
              <a:rPr lang="ja-JP" altLang="en-US"/>
              <a:t>结果</a:t>
            </a:r>
            <a:endParaRPr dirty="0"/>
          </a:p>
        </p:txBody>
      </p:sp>
      <p:sp>
        <p:nvSpPr>
          <p:cNvPr id="361" name="Loss"/>
          <p:cNvSpPr txBox="1"/>
          <p:nvPr/>
        </p:nvSpPr>
        <p:spPr>
          <a:xfrm>
            <a:off x="4425296" y="3310042"/>
            <a:ext cx="55399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rPr lang="ja-JP" altLang="en-US"/>
              <a:t>损失</a:t>
            </a:r>
            <a:endParaRPr dirty="0"/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Cross Entry Los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交叉熵</a:t>
            </a:r>
            <a:endParaRPr dirty="0"/>
          </a:p>
        </p:txBody>
      </p:sp>
      <p:sp>
        <p:nvSpPr>
          <p:cNvPr id="364" name="Both one-hot encoding and softmax output are probability distribution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一位有效编码与</a:t>
            </a:r>
            <a:r>
              <a:rPr lang="zh-CN" altLang="en-US" dirty="0"/>
              <a:t> </a:t>
            </a:r>
            <a:r>
              <a:rPr lang="en-US" altLang="zh-CN" dirty="0" err="1"/>
              <a:t>s</a:t>
            </a:r>
            <a:r>
              <a:rPr lang="en-US" dirty="0" err="1"/>
              <a:t>oftmax</a:t>
            </a:r>
            <a:r>
              <a:rPr lang="zh-CN" altLang="en-US" b="1" dirty="0"/>
              <a:t> </a:t>
            </a:r>
            <a:r>
              <a:rPr lang="ja-JP" altLang="en-US"/>
              <a:t>运算结果都为概率分布</a:t>
            </a:r>
            <a:endParaRPr dirty="0"/>
          </a:p>
          <a:p>
            <a:r>
              <a:rPr lang="ja-JP" altLang="en-US"/>
              <a:t>交叉熵通常用于比较概率分布</a:t>
            </a:r>
            <a:endParaRPr dirty="0"/>
          </a:p>
          <a:p>
            <a:endParaRPr dirty="0"/>
          </a:p>
          <a:p>
            <a:pPr lvl="1"/>
            <a:r>
              <a:rPr lang="ja-JP" altLang="en-US"/>
              <a:t>如果</a:t>
            </a:r>
            <a:r>
              <a:rPr dirty="0"/>
              <a:t> </a:t>
            </a:r>
            <a:r>
              <a:rPr i="1" dirty="0"/>
              <a:t>y = </a:t>
            </a:r>
            <a:r>
              <a:rPr i="1" dirty="0" err="1"/>
              <a:t>i</a:t>
            </a:r>
            <a:r>
              <a:rPr dirty="0"/>
              <a:t>, </a:t>
            </a:r>
            <a:r>
              <a:rPr lang="ja-JP" altLang="en-US"/>
              <a:t>那么</a:t>
            </a:r>
            <a:r>
              <a:rPr dirty="0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5" name="Equation"/>
              <p:cNvSpPr txBox="1"/>
              <p:nvPr/>
            </p:nvSpPr>
            <p:spPr>
              <a:xfrm>
                <a:off x="3854196" y="2289813"/>
                <a:ext cx="2761757" cy="612796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squar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sz="2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sz="2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𝐲</m:t>
                      </m:r>
                      <m:r>
                        <a:rPr sz="2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limUpp>
                        <m:limUppPr>
                          <m:ctrlPr>
                            <a:rPr sz="2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limUppPr>
                        <m:e>
                          <m:r>
                            <a:rPr sz="2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𝐲</m:t>
                          </m:r>
                        </m:e>
                        <m:lim>
                          <m:r>
                            <a:rPr sz="2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̂</m:t>
                          </m:r>
                        </m:lim>
                      </m:limUpp>
                      <m:r>
                        <a:rPr sz="2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)=−</m:t>
                      </m:r>
                      <m:limUpp>
                        <m:limUppPr>
                          <m:ctrlPr>
                            <a:rPr sz="2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limUppPr>
                        <m:e>
                          <m:limLow>
                            <m:limLowPr>
                              <m:ctrlPr>
                                <a:rPr sz="21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sz="21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∑</m:t>
                              </m:r>
                            </m:e>
                            <m:lim>
                              <m:r>
                                <a:rPr sz="21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sz="21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lim>
                          </m:limLow>
                        </m:e>
                        <m:lim>
                          <m:r>
                            <a:rPr sz="2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lim>
                      </m:limUpp>
                      <m:sSub>
                        <m:sSubPr>
                          <m:ctrlPr>
                            <a:rPr sz="2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sz="2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m:rPr>
                          <m:sty m:val="p"/>
                        </m:rPr>
                        <a:rPr sz="2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log</m:t>
                      </m:r>
                      <m:r>
                        <a:rPr sz="2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sz="2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limUpp>
                            <m:limUppPr>
                              <m:ctrlPr>
                                <a:rPr sz="21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UppPr>
                            <m:e>
                              <m:r>
                                <a:rPr sz="21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lim>
                              <m:r>
                                <a:rPr sz="21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̂</m:t>
                              </m:r>
                            </m:lim>
                          </m:limUpp>
                        </m:e>
                        <m:sub>
                          <m:r>
                            <a:rPr sz="2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sz="2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sz="2100" dirty="0"/>
              </a:p>
            </p:txBody>
          </p:sp>
        </mc:Choice>
        <mc:Fallback xmlns="">
          <p:sp>
            <p:nvSpPr>
              <p:cNvPr id="365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4196" y="2289813"/>
                <a:ext cx="2761757" cy="612796"/>
              </a:xfrm>
              <a:prstGeom prst="rect">
                <a:avLst/>
              </a:prstGeom>
              <a:blipFill>
                <a:blip r:embed="rId3"/>
                <a:stretch>
                  <a:fillRect l="-1826" r="-3196" b="-10204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6" name="Equation"/>
              <p:cNvSpPr txBox="1"/>
              <p:nvPr/>
            </p:nvSpPr>
            <p:spPr>
              <a:xfrm>
                <a:off x="3854196" y="3583203"/>
                <a:ext cx="2108621" cy="270538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𝐲</m:t>
                      </m:r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limUpp>
                        <m:limUppPr>
                          <m:ctrlP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limUppPr>
                        <m:e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𝐲</m:t>
                          </m:r>
                        </m:e>
                        <m:lim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̂</m:t>
                          </m:r>
                        </m:lim>
                      </m:limUpp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)=−</m:t>
                      </m:r>
                      <m:r>
                        <m:rPr>
                          <m:sty m:val="p"/>
                        </m:rP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log</m:t>
                      </m:r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limUpp>
                            <m:limUppPr>
                              <m:ctrlPr>
                                <a:rPr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UppPr>
                            <m:e>
                              <m:r>
                                <a:rPr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lim>
                              <m:r>
                                <a:rPr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̂</m:t>
                              </m:r>
                            </m:lim>
                          </m:limUpp>
                        </m:e>
                        <m:sub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sz="2200" dirty="0"/>
              </a:p>
            </p:txBody>
          </p:sp>
        </mc:Choice>
        <mc:Fallback xmlns="">
          <p:sp>
            <p:nvSpPr>
              <p:cNvPr id="366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4196" y="3583203"/>
                <a:ext cx="2108621" cy="270538"/>
              </a:xfrm>
              <a:prstGeom prst="rect">
                <a:avLst/>
              </a:prstGeom>
              <a:blipFill>
                <a:blip r:embed="rId4"/>
                <a:stretch>
                  <a:fillRect l="-4167" r="-12500" b="-109091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5" name="Picture 1" descr="page3image7184624">
            <a:extLst>
              <a:ext uri="{FF2B5EF4-FFF2-40B4-BE49-F238E27FC236}">
                <a16:creationId xmlns:a16="http://schemas.microsoft.com/office/drawing/2014/main" id="{31F275DA-177B-E941-AF9D-5973F8C732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232400" cy="43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6496" y="-184660"/>
            <a:ext cx="7350427" cy="5512820"/>
          </a:xfrm>
          <a:prstGeom prst="rect">
            <a:avLst/>
          </a:prstGeom>
          <a:ln w="12700">
            <a:miter lim="400000"/>
          </a:ln>
        </p:spPr>
      </p:pic>
      <p:sp>
        <p:nvSpPr>
          <p:cNvPr id="153" name="Linear Methods"/>
          <p:cNvSpPr txBox="1">
            <a:spLocks noGrp="1"/>
          </p:cNvSpPr>
          <p:nvPr>
            <p:ph type="title"/>
          </p:nvPr>
        </p:nvSpPr>
        <p:spPr>
          <a:xfrm>
            <a:off x="4361889" y="405626"/>
            <a:ext cx="7772401" cy="1030770"/>
          </a:xfrm>
          <a:prstGeom prst="rect">
            <a:avLst/>
          </a:prstGeom>
        </p:spPr>
        <p:txBody>
          <a:bodyPr/>
          <a:lstStyle/>
          <a:p>
            <a:r>
              <a:rPr lang="ja-JP" altLang="en-US"/>
              <a:t>线性方法</a:t>
            </a:r>
            <a:endParaRPr dirty="0"/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Linear Model vs Logistic Regress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线性回归与</a:t>
            </a:r>
            <a:r>
              <a:rPr lang="en-US" dirty="0" err="1"/>
              <a:t>softmax</a:t>
            </a:r>
            <a:r>
              <a:rPr lang="ja-JP" altLang="en-US"/>
              <a:t>回归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9" name="Equation"/>
              <p:cNvSpPr txBox="1"/>
              <p:nvPr/>
            </p:nvSpPr>
            <p:spPr>
              <a:xfrm>
                <a:off x="3095600" y="2389688"/>
                <a:ext cx="906426" cy="211913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⟨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𝐰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⟩+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369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5600" y="2389688"/>
                <a:ext cx="906426" cy="211913"/>
              </a:xfrm>
              <a:prstGeom prst="rect">
                <a:avLst/>
              </a:prstGeom>
              <a:blipFill>
                <a:blip r:embed="rId2"/>
                <a:stretch>
                  <a:fillRect l="-11111" r="-13889" b="-72222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0" name="Equation"/>
              <p:cNvSpPr txBox="1"/>
              <p:nvPr/>
            </p:nvSpPr>
            <p:spPr>
              <a:xfrm>
                <a:off x="5383624" y="2392085"/>
                <a:ext cx="1664715" cy="207119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softmax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𝐖𝐱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𝐛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370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3624" y="2392085"/>
                <a:ext cx="1664715" cy="207119"/>
              </a:xfrm>
              <a:prstGeom prst="rect">
                <a:avLst/>
              </a:prstGeom>
              <a:blipFill>
                <a:blip r:embed="rId3"/>
                <a:stretch>
                  <a:fillRect l="-4545" r="-9848" b="-72222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1" name="k-class classification"/>
          <p:cNvSpPr txBox="1"/>
          <p:nvPr/>
        </p:nvSpPr>
        <p:spPr>
          <a:xfrm>
            <a:off x="5502717" y="1382412"/>
            <a:ext cx="1477325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 algn="ctr"/>
            <a:r>
              <a:rPr lang="en-US" dirty="0" err="1"/>
              <a:t>softmax</a:t>
            </a:r>
            <a:r>
              <a:rPr lang="ja-JP" altLang="en-US"/>
              <a:t>回归</a:t>
            </a:r>
            <a:endParaRPr lang="en-US" altLang="ja-JP" dirty="0"/>
          </a:p>
          <a:p>
            <a:pPr algn="ctr"/>
            <a:r>
              <a:rPr lang="zh-CN" altLang="en-US" dirty="0"/>
              <a:t>（</a:t>
            </a:r>
            <a:r>
              <a:rPr lang="ja-JP" altLang="en-US"/>
              <a:t>分类问题</a:t>
            </a:r>
            <a:r>
              <a:rPr lang="zh-CN" altLang="en-US" dirty="0"/>
              <a:t>）</a:t>
            </a:r>
            <a:endParaRPr dirty="0"/>
          </a:p>
        </p:txBody>
      </p:sp>
      <p:sp>
        <p:nvSpPr>
          <p:cNvPr id="372" name="single value regression"/>
          <p:cNvSpPr txBox="1"/>
          <p:nvPr/>
        </p:nvSpPr>
        <p:spPr>
          <a:xfrm>
            <a:off x="2909685" y="1382412"/>
            <a:ext cx="1477325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 algn="ctr"/>
            <a:r>
              <a:rPr lang="ja-JP" altLang="en-US"/>
              <a:t>线性回归</a:t>
            </a:r>
            <a:endParaRPr lang="en-US" altLang="ja-JP" dirty="0"/>
          </a:p>
          <a:p>
            <a:pPr algn="ctr"/>
            <a:r>
              <a:rPr lang="zh-CN" altLang="en-US" dirty="0"/>
              <a:t>（</a:t>
            </a:r>
            <a:r>
              <a:rPr lang="ja-JP" altLang="en-US"/>
              <a:t>回归问题</a:t>
            </a:r>
            <a:r>
              <a:rPr lang="zh-CN" altLang="en-US" dirty="0"/>
              <a:t>）</a:t>
            </a:r>
            <a:endParaRPr dirty="0"/>
          </a:p>
        </p:txBody>
      </p:sp>
      <p:sp>
        <p:nvSpPr>
          <p:cNvPr id="373" name="Problem"/>
          <p:cNvSpPr txBox="1"/>
          <p:nvPr/>
        </p:nvSpPr>
        <p:spPr>
          <a:xfrm>
            <a:off x="1126927" y="1571179"/>
            <a:ext cx="55399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ja-JP" altLang="en-US"/>
              <a:t>问题</a:t>
            </a:r>
            <a:endParaRPr dirty="0"/>
          </a:p>
        </p:txBody>
      </p:sp>
      <p:sp>
        <p:nvSpPr>
          <p:cNvPr id="374" name="Model"/>
          <p:cNvSpPr txBox="1"/>
          <p:nvPr/>
        </p:nvSpPr>
        <p:spPr>
          <a:xfrm>
            <a:off x="1134413" y="2704631"/>
            <a:ext cx="55399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ja-JP" altLang="en-US"/>
              <a:t>模型</a:t>
            </a:r>
            <a:endParaRPr dirty="0"/>
          </a:p>
        </p:txBody>
      </p:sp>
      <p:sp>
        <p:nvSpPr>
          <p:cNvPr id="375" name="Loss"/>
          <p:cNvSpPr txBox="1"/>
          <p:nvPr/>
        </p:nvSpPr>
        <p:spPr>
          <a:xfrm>
            <a:off x="1134413" y="3625159"/>
            <a:ext cx="55399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ja-JP" altLang="en-US"/>
              <a:t>损失</a:t>
            </a:r>
            <a:endParaRPr dirty="0"/>
          </a:p>
        </p:txBody>
      </p:sp>
      <p:sp>
        <p:nvSpPr>
          <p:cNvPr id="376" name="Squared loss"/>
          <p:cNvSpPr txBox="1"/>
          <p:nvPr/>
        </p:nvSpPr>
        <p:spPr>
          <a:xfrm>
            <a:off x="3140516" y="3600389"/>
            <a:ext cx="1015661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ja-JP" altLang="en-US"/>
              <a:t>平方损失</a:t>
            </a:r>
            <a:endParaRPr dirty="0"/>
          </a:p>
        </p:txBody>
      </p:sp>
      <p:sp>
        <p:nvSpPr>
          <p:cNvPr id="377" name="Cross-entropy loss"/>
          <p:cNvSpPr txBox="1"/>
          <p:nvPr/>
        </p:nvSpPr>
        <p:spPr>
          <a:xfrm>
            <a:off x="5848965" y="3600389"/>
            <a:ext cx="784828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ja-JP" altLang="en-US"/>
              <a:t>交叉熵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8" name="Equation"/>
              <p:cNvSpPr txBox="1"/>
              <p:nvPr/>
            </p:nvSpPr>
            <p:spPr>
              <a:xfrm>
                <a:off x="2909685" y="2855421"/>
                <a:ext cx="1355524" cy="188621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𝐰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ℝ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378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9685" y="2855421"/>
                <a:ext cx="1355524" cy="188621"/>
              </a:xfrm>
              <a:prstGeom prst="rect">
                <a:avLst/>
              </a:prstGeom>
              <a:blipFill>
                <a:blip r:embed="rId4"/>
                <a:stretch>
                  <a:fillRect l="-3704" r="-8333" b="-56250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9" name="Equation"/>
              <p:cNvSpPr txBox="1"/>
              <p:nvPr/>
            </p:nvSpPr>
            <p:spPr>
              <a:xfrm>
                <a:off x="5392349" y="2823082"/>
                <a:ext cx="1698063" cy="227899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𝐖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𝐛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379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2349" y="2823082"/>
                <a:ext cx="1698063" cy="227899"/>
              </a:xfrm>
              <a:prstGeom prst="rect">
                <a:avLst/>
              </a:prstGeom>
              <a:blipFill>
                <a:blip r:embed="rId5"/>
                <a:stretch>
                  <a:fillRect l="-4478" r="-7463" b="-36842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utline">
            <a:extLst>
              <a:ext uri="{FF2B5EF4-FFF2-40B4-BE49-F238E27FC236}">
                <a16:creationId xmlns:a16="http://schemas.microsoft.com/office/drawing/2014/main" id="{B6D5E5CF-0BB1-694B-8B57-A562029A799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1761" y="114935"/>
            <a:ext cx="8205305" cy="545743"/>
          </a:xfrm>
          <a:prstGeom prst="rect">
            <a:avLst/>
          </a:prstGeom>
        </p:spPr>
        <p:txBody>
          <a:bodyPr/>
          <a:lstStyle/>
          <a:p>
            <a:r>
              <a:rPr lang="ja-JP" altLang="en-US"/>
              <a:t>总结</a:t>
            </a:r>
            <a:endParaRPr dirty="0"/>
          </a:p>
        </p:txBody>
      </p:sp>
      <p:sp>
        <p:nvSpPr>
          <p:cNvPr id="12" name="Basic Probability Random variables, conditional probabilities, Bayes rule…">
            <a:extLst>
              <a:ext uri="{FF2B5EF4-FFF2-40B4-BE49-F238E27FC236}">
                <a16:creationId xmlns:a16="http://schemas.microsoft.com/office/drawing/2014/main" id="{6D922948-11CF-684B-9797-2394B6A5970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40592" y="1009331"/>
            <a:ext cx="8205304" cy="3553928"/>
          </a:xfrm>
          <a:prstGeom prst="rect">
            <a:avLst/>
          </a:prstGeom>
        </p:spPr>
        <p:txBody>
          <a:bodyPr/>
          <a:lstStyle/>
          <a:p>
            <a:pPr>
              <a:defRPr b="1"/>
            </a:pPr>
            <a:r>
              <a:rPr lang="ja-JP" altLang="en-US"/>
              <a:t>线性方法</a:t>
            </a:r>
            <a:endParaRPr lang="en-US" altLang="ja-JP" dirty="0"/>
          </a:p>
          <a:p>
            <a:pPr lvl="1">
              <a:defRPr b="1"/>
            </a:pPr>
            <a:r>
              <a:rPr lang="ja-JP" altLang="en-US"/>
              <a:t>神经科学的灵感</a:t>
            </a:r>
            <a:endParaRPr lang="en-US" altLang="ja-JP" dirty="0"/>
          </a:p>
          <a:p>
            <a:pPr>
              <a:defRPr b="1"/>
            </a:pPr>
            <a:endParaRPr lang="en-US" altLang="ja-JP" dirty="0"/>
          </a:p>
          <a:p>
            <a:pPr>
              <a:defRPr b="1"/>
            </a:pPr>
            <a:r>
              <a:rPr lang="ja-JP" altLang="en-US"/>
              <a:t>基础优化</a:t>
            </a:r>
            <a:endParaRPr lang="en-US" altLang="ja-JP" dirty="0"/>
          </a:p>
          <a:p>
            <a:pPr>
              <a:defRPr b="1"/>
            </a:pPr>
            <a:endParaRPr lang="en-US" altLang="ja-JP" dirty="0"/>
          </a:p>
          <a:p>
            <a:r>
              <a:rPr lang="en-US" altLang="zh-CN" b="1" dirty="0" err="1"/>
              <a:t>s</a:t>
            </a:r>
            <a:r>
              <a:rPr lang="en-US" b="1" dirty="0" err="1"/>
              <a:t>oftmax</a:t>
            </a:r>
            <a:r>
              <a:rPr lang="zh-CN" altLang="en-US" b="1" dirty="0"/>
              <a:t> </a:t>
            </a:r>
            <a:r>
              <a:rPr lang="ja-JP" altLang="en-US" b="1"/>
              <a:t>回归</a:t>
            </a:r>
            <a:endParaRPr lang="en-US" altLang="ja-JP" b="1" dirty="0"/>
          </a:p>
          <a:p>
            <a:pPr lvl="1"/>
            <a:r>
              <a:rPr lang="ja-JP" altLang="en-US" b="1"/>
              <a:t>回归与分类</a:t>
            </a:r>
            <a:endParaRPr lang="en-US" altLang="ja-JP" b="1" dirty="0"/>
          </a:p>
          <a:p>
            <a:pPr lvl="1"/>
            <a:r>
              <a:rPr lang="en-US" b="1" dirty="0"/>
              <a:t>Kaggle</a:t>
            </a:r>
            <a:r>
              <a:rPr lang="ja-JP" altLang="en-US" b="1"/>
              <a:t>上的分类任务</a:t>
            </a:r>
            <a:endParaRPr lang="ja-JP" altLang="en-US" b="1" dirty="0"/>
          </a:p>
        </p:txBody>
      </p:sp>
    </p:spTree>
    <p:extLst>
      <p:ext uri="{BB962C8B-B14F-4D97-AF65-F5344CB8AC3E}">
        <p14:creationId xmlns:p14="http://schemas.microsoft.com/office/powerpoint/2010/main" val="759463376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House Buying 10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房价预测</a:t>
            </a:r>
            <a:r>
              <a:rPr lang="zh-CN" altLang="en-US" dirty="0"/>
              <a:t> </a:t>
            </a:r>
            <a:r>
              <a:rPr dirty="0"/>
              <a:t>101</a:t>
            </a:r>
          </a:p>
        </p:txBody>
      </p:sp>
      <p:sp>
        <p:nvSpPr>
          <p:cNvPr id="156" name="Pick a house, take a tour, and read facts…"/>
          <p:cNvSpPr txBox="1">
            <a:spLocks noGrp="1"/>
          </p:cNvSpPr>
          <p:nvPr>
            <p:ph type="body" sz="quarter" idx="1"/>
          </p:nvPr>
        </p:nvSpPr>
        <p:spPr>
          <a:xfrm>
            <a:off x="340592" y="1009331"/>
            <a:ext cx="3691388" cy="141491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ja-JP" altLang="en-US"/>
              <a:t>挑选一间别墅</a:t>
            </a:r>
            <a:r>
              <a:rPr lang="zh-CN" altLang="en-US" dirty="0"/>
              <a:t>，</a:t>
            </a:r>
            <a:r>
              <a:rPr lang="ja-JP" altLang="en-US"/>
              <a:t>逛一逛</a:t>
            </a:r>
            <a:r>
              <a:rPr lang="zh-CN" altLang="en-US" dirty="0"/>
              <a:t>，</a:t>
            </a:r>
            <a:r>
              <a:rPr lang="ja-JP" altLang="en-US"/>
              <a:t>了解卖点</a:t>
            </a:r>
            <a:endParaRPr dirty="0"/>
          </a:p>
          <a:p>
            <a:r>
              <a:rPr lang="ja-JP" altLang="en-US"/>
              <a:t>估计竞拍价</a:t>
            </a:r>
            <a:endParaRPr dirty="0"/>
          </a:p>
        </p:txBody>
      </p:sp>
      <p:pic>
        <p:nvPicPr>
          <p:cNvPr id="15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4782" y="3233971"/>
            <a:ext cx="4123007" cy="92087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62" name="Group"/>
          <p:cNvGrpSpPr/>
          <p:nvPr/>
        </p:nvGrpSpPr>
        <p:grpSpPr>
          <a:xfrm>
            <a:off x="4119627" y="1029350"/>
            <a:ext cx="5420459" cy="4022348"/>
            <a:chOff x="0" y="0"/>
            <a:chExt cx="5420457" cy="4022347"/>
          </a:xfrm>
        </p:grpSpPr>
        <p:pic>
          <p:nvPicPr>
            <p:cNvPr id="158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31605" y="0"/>
              <a:ext cx="1664578" cy="109267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9" name="Image" descr="Image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1422566"/>
              <a:ext cx="5420458" cy="259978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0" name="Image" descr="Image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1776534" y="5316"/>
              <a:ext cx="1551173" cy="108203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1" name="Image" descr="Image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3408059" y="0"/>
              <a:ext cx="1616956" cy="109267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63" name="Listing price from agent"/>
          <p:cNvSpPr/>
          <p:nvPr/>
        </p:nvSpPr>
        <p:spPr>
          <a:xfrm>
            <a:off x="542133" y="2364583"/>
            <a:ext cx="1379539" cy="9362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63" y="0"/>
                </a:moveTo>
                <a:cubicBezTo>
                  <a:pt x="433" y="0"/>
                  <a:pt x="0" y="637"/>
                  <a:pt x="0" y="1419"/>
                </a:cubicBezTo>
                <a:lnTo>
                  <a:pt x="0" y="15822"/>
                </a:lnTo>
                <a:cubicBezTo>
                  <a:pt x="0" y="16604"/>
                  <a:pt x="433" y="17232"/>
                  <a:pt x="963" y="17232"/>
                </a:cubicBezTo>
                <a:lnTo>
                  <a:pt x="1672" y="17232"/>
                </a:lnTo>
                <a:lnTo>
                  <a:pt x="3592" y="21600"/>
                </a:lnTo>
                <a:lnTo>
                  <a:pt x="5512" y="17232"/>
                </a:lnTo>
                <a:lnTo>
                  <a:pt x="20643" y="17232"/>
                </a:lnTo>
                <a:cubicBezTo>
                  <a:pt x="21174" y="17232"/>
                  <a:pt x="21600" y="16604"/>
                  <a:pt x="21600" y="15822"/>
                </a:cubicBezTo>
                <a:lnTo>
                  <a:pt x="21600" y="1419"/>
                </a:lnTo>
                <a:cubicBezTo>
                  <a:pt x="21600" y="637"/>
                  <a:pt x="21174" y="0"/>
                  <a:pt x="20643" y="0"/>
                </a:cubicBezTo>
                <a:lnTo>
                  <a:pt x="963" y="0"/>
                </a:ln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rPr lang="ja-JP" altLang="en-US"/>
              <a:t>代理商的</a:t>
            </a:r>
            <a:endParaRPr lang="en-US" altLang="ja-JP" dirty="0"/>
          </a:p>
          <a:p>
            <a:r>
              <a:rPr lang="ja-JP" altLang="en-US"/>
              <a:t>市场价格</a:t>
            </a:r>
            <a:endParaRPr dirty="0"/>
          </a:p>
        </p:txBody>
      </p:sp>
      <p:sp>
        <p:nvSpPr>
          <p:cNvPr id="164" name="Predicted sale price"/>
          <p:cNvSpPr/>
          <p:nvPr/>
        </p:nvSpPr>
        <p:spPr>
          <a:xfrm>
            <a:off x="2368738" y="4084865"/>
            <a:ext cx="1379539" cy="9668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212" y="0"/>
                </a:moveTo>
                <a:lnTo>
                  <a:pt x="565" y="5435"/>
                </a:lnTo>
                <a:cubicBezTo>
                  <a:pt x="235" y="5663"/>
                  <a:pt x="0" y="6125"/>
                  <a:pt x="0" y="6678"/>
                </a:cubicBezTo>
                <a:lnTo>
                  <a:pt x="0" y="20200"/>
                </a:lnTo>
                <a:cubicBezTo>
                  <a:pt x="0" y="20973"/>
                  <a:pt x="445" y="21600"/>
                  <a:pt x="994" y="21600"/>
                </a:cubicBezTo>
                <a:lnTo>
                  <a:pt x="20606" y="21600"/>
                </a:lnTo>
                <a:cubicBezTo>
                  <a:pt x="21155" y="21600"/>
                  <a:pt x="21600" y="20973"/>
                  <a:pt x="21600" y="20200"/>
                </a:cubicBezTo>
                <a:lnTo>
                  <a:pt x="21600" y="6678"/>
                </a:lnTo>
                <a:cubicBezTo>
                  <a:pt x="21600" y="5904"/>
                  <a:pt x="21155" y="5277"/>
                  <a:pt x="20606" y="5277"/>
                </a:cubicBezTo>
                <a:lnTo>
                  <a:pt x="3822" y="5277"/>
                </a:lnTo>
                <a:lnTo>
                  <a:pt x="2212" y="0"/>
                </a:ln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endParaRPr lang="en-US" altLang="ja-JP" dirty="0"/>
          </a:p>
          <a:p>
            <a:r>
              <a:rPr lang="ja-JP" altLang="en-US"/>
              <a:t>估计</a:t>
            </a:r>
            <a:endParaRPr lang="en-US" altLang="ja-JP" dirty="0"/>
          </a:p>
          <a:p>
            <a:r>
              <a:rPr lang="ja-JP" altLang="en-US"/>
              <a:t>销售价格</a:t>
            </a:r>
            <a:endParaRPr dirty="0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" grpId="1" animBg="1" advAuto="0"/>
      <p:bldP spid="164" grpId="2" animBg="1" advAuto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House Price Predic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房价预测</a:t>
            </a:r>
            <a:endParaRPr dirty="0"/>
          </a:p>
        </p:txBody>
      </p:sp>
      <p:sp>
        <p:nvSpPr>
          <p:cNvPr id="167" name="Very important, that’s real money…"/>
          <p:cNvSpPr txBox="1">
            <a:spLocks noGrp="1"/>
          </p:cNvSpPr>
          <p:nvPr>
            <p:ph type="body" sz="quarter" idx="1"/>
          </p:nvPr>
        </p:nvSpPr>
        <p:spPr>
          <a:xfrm>
            <a:off x="394490" y="791973"/>
            <a:ext cx="8205304" cy="564986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</a:lvl1pPr>
          </a:lstStyle>
          <a:p>
            <a:r>
              <a:rPr lang="ja-JP" altLang="en-US"/>
              <a:t>非常重要</a:t>
            </a:r>
            <a:r>
              <a:rPr lang="zh-CN" altLang="en-US" dirty="0"/>
              <a:t>，</a:t>
            </a:r>
            <a:r>
              <a:rPr lang="ja-JP" altLang="en-US"/>
              <a:t>因为这是真钱</a:t>
            </a:r>
            <a:r>
              <a:rPr lang="en-US" altLang="zh-CN" dirty="0"/>
              <a:t>……</a:t>
            </a:r>
            <a:endParaRPr dirty="0"/>
          </a:p>
        </p:txBody>
      </p:sp>
      <p:sp>
        <p:nvSpPr>
          <p:cNvPr id="168" name="$100K+ gap"/>
          <p:cNvSpPr txBox="1"/>
          <p:nvPr/>
        </p:nvSpPr>
        <p:spPr>
          <a:xfrm>
            <a:off x="5711278" y="824440"/>
            <a:ext cx="2077121" cy="5649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2400"/>
            </a:lvl1pPr>
          </a:lstStyle>
          <a:p>
            <a:r>
              <a:rPr dirty="0"/>
              <a:t>$100K+ </a:t>
            </a:r>
            <a:r>
              <a:rPr lang="ja-JP" altLang="en-US"/>
              <a:t>差距</a:t>
            </a:r>
            <a:endParaRPr dirty="0"/>
          </a:p>
        </p:txBody>
      </p:sp>
      <p:sp>
        <p:nvSpPr>
          <p:cNvPr id="169" name="Year"/>
          <p:cNvSpPr txBox="1"/>
          <p:nvPr/>
        </p:nvSpPr>
        <p:spPr>
          <a:xfrm>
            <a:off x="1845008" y="3247920"/>
            <a:ext cx="587767" cy="3641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/>
          <a:p>
            <a:r>
              <a:t>Year</a:t>
            </a:r>
          </a:p>
        </p:txBody>
      </p:sp>
      <p:grpSp>
        <p:nvGrpSpPr>
          <p:cNvPr id="176" name="Group"/>
          <p:cNvGrpSpPr/>
          <p:nvPr/>
        </p:nvGrpSpPr>
        <p:grpSpPr>
          <a:xfrm>
            <a:off x="512709" y="1553187"/>
            <a:ext cx="7410449" cy="2502355"/>
            <a:chOff x="0" y="0"/>
            <a:chExt cx="7410447" cy="2502354"/>
          </a:xfrm>
        </p:grpSpPr>
        <p:pic>
          <p:nvPicPr>
            <p:cNvPr id="170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16773" r="22011" b="21088"/>
            <a:stretch>
              <a:fillRect/>
            </a:stretch>
          </p:blipFill>
          <p:spPr>
            <a:xfrm>
              <a:off x="714629" y="172530"/>
              <a:ext cx="3269803" cy="181213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71" name="What A paid"/>
            <p:cNvSpPr/>
            <p:nvPr/>
          </p:nvSpPr>
          <p:spPr>
            <a:xfrm>
              <a:off x="2261465" y="0"/>
              <a:ext cx="2143919" cy="8199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48" y="0"/>
                  </a:moveTo>
                  <a:cubicBezTo>
                    <a:pt x="335" y="0"/>
                    <a:pt x="0" y="876"/>
                    <a:pt x="0" y="1955"/>
                  </a:cubicBezTo>
                  <a:lnTo>
                    <a:pt x="0" y="13623"/>
                  </a:lnTo>
                  <a:cubicBezTo>
                    <a:pt x="0" y="14702"/>
                    <a:pt x="335" y="15567"/>
                    <a:pt x="748" y="15567"/>
                  </a:cubicBezTo>
                  <a:lnTo>
                    <a:pt x="1300" y="15567"/>
                  </a:lnTo>
                  <a:lnTo>
                    <a:pt x="2795" y="21600"/>
                  </a:lnTo>
                  <a:lnTo>
                    <a:pt x="4294" y="15567"/>
                  </a:lnTo>
                  <a:lnTo>
                    <a:pt x="20852" y="15567"/>
                  </a:lnTo>
                  <a:cubicBezTo>
                    <a:pt x="21265" y="15567"/>
                    <a:pt x="21600" y="14702"/>
                    <a:pt x="21600" y="13623"/>
                  </a:cubicBezTo>
                  <a:lnTo>
                    <a:pt x="21600" y="1955"/>
                  </a:lnTo>
                  <a:cubicBezTo>
                    <a:pt x="21600" y="876"/>
                    <a:pt x="21265" y="0"/>
                    <a:pt x="20852" y="0"/>
                  </a:cubicBezTo>
                  <a:lnTo>
                    <a:pt x="748" y="0"/>
                  </a:ln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rPr lang="en-US" dirty="0"/>
                <a:t>A </a:t>
              </a:r>
              <a:r>
                <a:rPr lang="ja-JP" altLang="en-US"/>
                <a:t>付了多少</a:t>
              </a:r>
              <a:endParaRPr dirty="0"/>
            </a:p>
          </p:txBody>
        </p:sp>
        <p:sp>
          <p:nvSpPr>
            <p:cNvPr id="172" name="Historical price estimation over years"/>
            <p:cNvSpPr/>
            <p:nvPr/>
          </p:nvSpPr>
          <p:spPr>
            <a:xfrm>
              <a:off x="617656" y="1220818"/>
              <a:ext cx="2845991" cy="5967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952" y="0"/>
                  </a:moveTo>
                  <a:lnTo>
                    <a:pt x="3825" y="11702"/>
                  </a:lnTo>
                  <a:lnTo>
                    <a:pt x="563" y="11702"/>
                  </a:lnTo>
                  <a:cubicBezTo>
                    <a:pt x="252" y="11702"/>
                    <a:pt x="0" y="12040"/>
                    <a:pt x="0" y="12458"/>
                  </a:cubicBezTo>
                  <a:lnTo>
                    <a:pt x="0" y="20844"/>
                  </a:lnTo>
                  <a:cubicBezTo>
                    <a:pt x="0" y="21261"/>
                    <a:pt x="252" y="21600"/>
                    <a:pt x="563" y="21600"/>
                  </a:cubicBezTo>
                  <a:lnTo>
                    <a:pt x="21037" y="21600"/>
                  </a:lnTo>
                  <a:cubicBezTo>
                    <a:pt x="21348" y="21600"/>
                    <a:pt x="21600" y="21261"/>
                    <a:pt x="21600" y="20844"/>
                  </a:cubicBezTo>
                  <a:lnTo>
                    <a:pt x="21600" y="12458"/>
                  </a:lnTo>
                  <a:cubicBezTo>
                    <a:pt x="21600" y="12040"/>
                    <a:pt x="21348" y="11702"/>
                    <a:pt x="21037" y="11702"/>
                  </a:cubicBezTo>
                  <a:lnTo>
                    <a:pt x="6078" y="11702"/>
                  </a:lnTo>
                  <a:lnTo>
                    <a:pt x="4952" y="0"/>
                  </a:ln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endParaRPr lang="en-US" altLang="ja-JP" dirty="0"/>
            </a:p>
            <a:p>
              <a:r>
                <a:rPr lang="ja-JP" altLang="en-US"/>
                <a:t>往年房价</a:t>
              </a:r>
              <a:endParaRPr dirty="0"/>
            </a:p>
          </p:txBody>
        </p:sp>
        <p:pic>
          <p:nvPicPr>
            <p:cNvPr id="173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37690" b="19460"/>
            <a:stretch>
              <a:fillRect/>
            </a:stretch>
          </p:blipFill>
          <p:spPr>
            <a:xfrm>
              <a:off x="4460279" y="498445"/>
              <a:ext cx="2950168" cy="200390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74" name="What B paid"/>
            <p:cNvSpPr/>
            <p:nvPr/>
          </p:nvSpPr>
          <p:spPr>
            <a:xfrm>
              <a:off x="5050050" y="29292"/>
              <a:ext cx="2143920" cy="7969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48" y="0"/>
                  </a:moveTo>
                  <a:cubicBezTo>
                    <a:pt x="335" y="0"/>
                    <a:pt x="0" y="901"/>
                    <a:pt x="0" y="2012"/>
                  </a:cubicBezTo>
                  <a:lnTo>
                    <a:pt x="0" y="14016"/>
                  </a:lnTo>
                  <a:cubicBezTo>
                    <a:pt x="0" y="15127"/>
                    <a:pt x="335" y="16017"/>
                    <a:pt x="748" y="16017"/>
                  </a:cubicBezTo>
                  <a:lnTo>
                    <a:pt x="10772" y="16017"/>
                  </a:lnTo>
                  <a:lnTo>
                    <a:pt x="12263" y="21600"/>
                  </a:lnTo>
                  <a:lnTo>
                    <a:pt x="13759" y="16017"/>
                  </a:lnTo>
                  <a:lnTo>
                    <a:pt x="20852" y="16017"/>
                  </a:lnTo>
                  <a:cubicBezTo>
                    <a:pt x="21265" y="16017"/>
                    <a:pt x="21600" y="15127"/>
                    <a:pt x="21600" y="14016"/>
                  </a:cubicBezTo>
                  <a:lnTo>
                    <a:pt x="21600" y="2012"/>
                  </a:lnTo>
                  <a:cubicBezTo>
                    <a:pt x="21600" y="901"/>
                    <a:pt x="21265" y="0"/>
                    <a:pt x="20852" y="0"/>
                  </a:cubicBezTo>
                  <a:lnTo>
                    <a:pt x="748" y="0"/>
                  </a:ln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rPr lang="en-US" dirty="0"/>
                <a:t>B </a:t>
              </a:r>
              <a:r>
                <a:rPr lang="ja-JP" altLang="en-US"/>
                <a:t>付了多少</a:t>
              </a:r>
              <a:endParaRPr lang="ja-JP" altLang="en-US" dirty="0"/>
            </a:p>
          </p:txBody>
        </p:sp>
        <p:sp>
          <p:nvSpPr>
            <p:cNvPr id="175" name="Price"/>
            <p:cNvSpPr txBox="1"/>
            <p:nvPr/>
          </p:nvSpPr>
          <p:spPr>
            <a:xfrm>
              <a:off x="0" y="825171"/>
              <a:ext cx="755704" cy="42401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r>
                <a:t>Price</a:t>
              </a:r>
            </a:p>
          </p:txBody>
        </p:sp>
      </p:grpSp>
      <p:sp>
        <p:nvSpPr>
          <p:cNvPr id="177" name="Redfin overestimated the price, and B believed it"/>
          <p:cNvSpPr txBox="1"/>
          <p:nvPr/>
        </p:nvSpPr>
        <p:spPr>
          <a:xfrm>
            <a:off x="4796813" y="3774680"/>
            <a:ext cx="4132034" cy="5463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sz="2400"/>
            </a:lvl1pPr>
          </a:lstStyle>
          <a:p>
            <a:r>
              <a:rPr dirty="0"/>
              <a:t>Redfin </a:t>
            </a:r>
            <a:r>
              <a:rPr lang="ja-JP" altLang="en-US"/>
              <a:t>高估房价</a:t>
            </a:r>
            <a:r>
              <a:rPr lang="zh-CN" altLang="en-US" dirty="0"/>
              <a:t>，</a:t>
            </a:r>
            <a:r>
              <a:rPr dirty="0"/>
              <a:t>B </a:t>
            </a:r>
            <a:r>
              <a:rPr lang="ja-JP" altLang="en-US"/>
              <a:t>相信它</a:t>
            </a:r>
            <a:endParaRPr dirty="0"/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A Simplified Model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一个简易模型</a:t>
            </a:r>
            <a:endParaRPr dirty="0"/>
          </a:p>
        </p:txBody>
      </p:sp>
      <p:sp>
        <p:nvSpPr>
          <p:cNvPr id="180" name="Assumption 1 The key factors impacting the prices are #Beds, #Baths, Living Sqft, denoted by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假设</a:t>
            </a:r>
            <a:r>
              <a:rPr dirty="0"/>
              <a:t> 1</a:t>
            </a:r>
            <a:br>
              <a:rPr dirty="0"/>
            </a:br>
            <a:r>
              <a:rPr lang="ja-JP" altLang="en-US"/>
              <a:t>影响房价的关键因素</a:t>
            </a:r>
            <a:r>
              <a:rPr lang="zh-CN" altLang="en-US" dirty="0"/>
              <a:t>：</a:t>
            </a:r>
            <a:br>
              <a:rPr dirty="0"/>
            </a:br>
            <a:r>
              <a:rPr lang="ja-JP" altLang="en-US"/>
              <a:t>卧室数目</a:t>
            </a:r>
            <a:r>
              <a:rPr lang="zh-CN" altLang="en-US" dirty="0"/>
              <a:t>，</a:t>
            </a:r>
            <a:r>
              <a:rPr lang="ja-JP" altLang="en-US"/>
              <a:t>卫浴数目和房子大小</a:t>
            </a:r>
            <a:r>
              <a:rPr lang="zh-CN" altLang="en-US" dirty="0"/>
              <a:t>，</a:t>
            </a:r>
            <a:r>
              <a:rPr lang="ja-JP" altLang="en-US"/>
              <a:t>分别用</a:t>
            </a:r>
            <a:r>
              <a:rPr lang="en-US" altLang="ja-JP" dirty="0"/>
              <a:t>				</a:t>
            </a:r>
            <a:r>
              <a:rPr lang="ja-JP" altLang="en-US"/>
              <a:t>表示</a:t>
            </a:r>
            <a:endParaRPr dirty="0"/>
          </a:p>
          <a:p>
            <a:r>
              <a:rPr lang="ja-JP" altLang="en-US"/>
              <a:t>假设</a:t>
            </a:r>
            <a:r>
              <a:rPr lang="zh-CN" altLang="en-US" dirty="0"/>
              <a:t> </a:t>
            </a:r>
            <a:r>
              <a:rPr dirty="0"/>
              <a:t>2</a:t>
            </a:r>
            <a:br>
              <a:rPr dirty="0"/>
            </a:br>
            <a:r>
              <a:rPr lang="ja-JP" altLang="en-US"/>
              <a:t>销售价格是关键因素的加权总和</a:t>
            </a:r>
            <a:r>
              <a:rPr lang="zh-CN" altLang="en-US" dirty="0"/>
              <a:t>：</a:t>
            </a:r>
            <a:br>
              <a:rPr dirty="0"/>
            </a:br>
            <a:br>
              <a:rPr dirty="0"/>
            </a:br>
            <a:br>
              <a:rPr dirty="0"/>
            </a:br>
            <a:r>
              <a:rPr lang="ja-JP" altLang="en-US"/>
              <a:t>权重和偏差稍后确定</a:t>
            </a:r>
            <a:r>
              <a:rPr lang="zh-CN" altLang="en-US" dirty="0"/>
              <a:t>。</a:t>
            </a:r>
            <a:endParaRPr dirty="0"/>
          </a:p>
        </p:txBody>
      </p:sp>
      <p:grpSp>
        <p:nvGrpSpPr>
          <p:cNvPr id="185" name="Group"/>
          <p:cNvGrpSpPr/>
          <p:nvPr/>
        </p:nvGrpSpPr>
        <p:grpSpPr>
          <a:xfrm>
            <a:off x="5535164" y="62367"/>
            <a:ext cx="3558553" cy="1165816"/>
            <a:chOff x="0" y="0"/>
            <a:chExt cx="3558552" cy="1165814"/>
          </a:xfrm>
        </p:grpSpPr>
        <p:pic>
          <p:nvPicPr>
            <p:cNvPr id="181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31824"/>
            <a:stretch>
              <a:fillRect/>
            </a:stretch>
          </p:blipFill>
          <p:spPr>
            <a:xfrm>
              <a:off x="0" y="0"/>
              <a:ext cx="3558553" cy="116581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82" name="Oval"/>
            <p:cNvSpPr/>
            <p:nvPr/>
          </p:nvSpPr>
          <p:spPr>
            <a:xfrm>
              <a:off x="176636" y="30363"/>
              <a:ext cx="674487" cy="791535"/>
            </a:xfrm>
            <a:prstGeom prst="ellips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spcBef>
                  <a:spcPts val="900"/>
                </a:spcBef>
                <a:defRPr sz="4000" b="1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83" name="Oval"/>
            <p:cNvSpPr/>
            <p:nvPr/>
          </p:nvSpPr>
          <p:spPr>
            <a:xfrm>
              <a:off x="1033618" y="30363"/>
              <a:ext cx="674487" cy="791535"/>
            </a:xfrm>
            <a:prstGeom prst="ellips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spcBef>
                  <a:spcPts val="900"/>
                </a:spcBef>
                <a:defRPr sz="4000" b="1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84" name="Oval"/>
            <p:cNvSpPr/>
            <p:nvPr/>
          </p:nvSpPr>
          <p:spPr>
            <a:xfrm>
              <a:off x="1876833" y="1269"/>
              <a:ext cx="1417681" cy="597762"/>
            </a:xfrm>
            <a:prstGeom prst="ellips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spcBef>
                  <a:spcPts val="900"/>
                </a:spcBef>
                <a:defRPr sz="4000" b="1">
                  <a:solidFill>
                    <a:srgbClr val="000000"/>
                  </a:solidFill>
                </a:defRPr>
              </a:pPr>
              <a:endParaRPr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6" name="Equation"/>
              <p:cNvSpPr txBox="1"/>
              <p:nvPr/>
            </p:nvSpPr>
            <p:spPr>
              <a:xfrm>
                <a:off x="6386287" y="1729983"/>
                <a:ext cx="967840" cy="213864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sz="2400" dirty="0"/>
              </a:p>
            </p:txBody>
          </p:sp>
        </mc:Choice>
        <mc:Fallback xmlns="">
          <p:sp>
            <p:nvSpPr>
              <p:cNvPr id="186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6287" y="1729983"/>
                <a:ext cx="967840" cy="213864"/>
              </a:xfrm>
              <a:prstGeom prst="rect">
                <a:avLst/>
              </a:prstGeom>
              <a:blipFill>
                <a:blip r:embed="rId3"/>
                <a:stretch>
                  <a:fillRect l="-6494" r="-20779" b="-88889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7" name="Equation"/>
              <p:cNvSpPr txBox="1"/>
              <p:nvPr/>
            </p:nvSpPr>
            <p:spPr>
              <a:xfrm>
                <a:off x="2902296" y="3128085"/>
                <a:ext cx="3339408" cy="287626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sz="2400"/>
              </a:p>
            </p:txBody>
          </p:sp>
        </mc:Choice>
        <mc:Fallback xmlns="">
          <p:sp>
            <p:nvSpPr>
              <p:cNvPr id="187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2296" y="3128085"/>
                <a:ext cx="3339408" cy="287626"/>
              </a:xfrm>
              <a:prstGeom prst="rect">
                <a:avLst/>
              </a:prstGeom>
              <a:blipFill>
                <a:blip r:embed="rId4"/>
                <a:stretch>
                  <a:fillRect l="-3042" r="-16350" b="-54167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Linear Model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线性方法</a:t>
            </a:r>
            <a:endParaRPr dirty="0"/>
          </a:p>
        </p:txBody>
      </p:sp>
      <p:sp>
        <p:nvSpPr>
          <p:cNvPr id="190" name="Given n-dimensional inputs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ja-JP" altLang="en-US"/>
              <a:t>给予</a:t>
            </a:r>
            <a:r>
              <a:rPr dirty="0"/>
              <a:t> </a:t>
            </a:r>
            <a:r>
              <a:rPr i="1" dirty="0"/>
              <a:t>n</a:t>
            </a:r>
            <a:r>
              <a:rPr lang="zh-CN" altLang="en-US" i="1" dirty="0"/>
              <a:t> </a:t>
            </a:r>
            <a:r>
              <a:rPr lang="ja-JP" altLang="en-US"/>
              <a:t>维输入</a:t>
            </a:r>
            <a:r>
              <a:rPr lang="zh-CN" altLang="en-US" dirty="0"/>
              <a:t>，</a:t>
            </a:r>
            <a:endParaRPr dirty="0"/>
          </a:p>
          <a:p>
            <a:r>
              <a:rPr lang="ja-JP" altLang="en-US"/>
              <a:t>线性方法有</a:t>
            </a:r>
            <a:r>
              <a:rPr lang="zh-CN" altLang="en-US" dirty="0"/>
              <a:t> </a:t>
            </a:r>
            <a:r>
              <a:rPr lang="en-US" altLang="zh-CN" dirty="0"/>
              <a:t>n</a:t>
            </a:r>
            <a:r>
              <a:rPr lang="zh-CN" altLang="en-US" dirty="0"/>
              <a:t> </a:t>
            </a:r>
            <a:r>
              <a:rPr lang="ja-JP" altLang="en-US"/>
              <a:t>个权重和偏差</a:t>
            </a:r>
            <a:r>
              <a:rPr lang="zh-CN" altLang="en-US" dirty="0"/>
              <a:t>：</a:t>
            </a:r>
            <a:br>
              <a:rPr dirty="0"/>
            </a:br>
            <a:endParaRPr dirty="0"/>
          </a:p>
          <a:p>
            <a:endParaRPr dirty="0"/>
          </a:p>
          <a:p>
            <a:r>
              <a:rPr lang="ja-JP" altLang="en-US"/>
              <a:t>输出是输入的加权总和</a:t>
            </a:r>
            <a:r>
              <a:rPr lang="zh-CN" altLang="en-US" dirty="0"/>
              <a:t>：</a:t>
            </a:r>
            <a:br>
              <a:rPr dirty="0"/>
            </a:br>
            <a:br>
              <a:rPr dirty="0"/>
            </a:br>
            <a:br>
              <a:rPr dirty="0"/>
            </a:br>
            <a:r>
              <a:rPr lang="ja-JP" altLang="en-US"/>
              <a:t>矢量化版本</a:t>
            </a:r>
            <a:r>
              <a:rPr lang="zh-CN" altLang="en-US" dirty="0"/>
              <a:t>：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1" name="Equation"/>
              <p:cNvSpPr txBox="1"/>
              <p:nvPr/>
            </p:nvSpPr>
            <p:spPr>
              <a:xfrm>
                <a:off x="2903925" y="2099449"/>
                <a:ext cx="3040977" cy="332456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𝐰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=[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p>
                        <m:sSup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  <m:sup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sz="2400"/>
              </a:p>
            </p:txBody>
          </p:sp>
        </mc:Choice>
        <mc:Fallback xmlns="">
          <p:sp>
            <p:nvSpPr>
              <p:cNvPr id="191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3925" y="2099449"/>
                <a:ext cx="3040977" cy="332456"/>
              </a:xfrm>
              <a:prstGeom prst="rect">
                <a:avLst/>
              </a:prstGeom>
              <a:blipFill>
                <a:blip r:embed="rId2"/>
                <a:stretch>
                  <a:fillRect l="-1667" r="-2500" b="-48148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2" name="Equation"/>
              <p:cNvSpPr txBox="1"/>
              <p:nvPr/>
            </p:nvSpPr>
            <p:spPr>
              <a:xfrm>
                <a:off x="2774221" y="1009331"/>
                <a:ext cx="2268056" cy="332455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=[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p>
                        <m:sSup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  <m:sup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sz="2400" dirty="0"/>
              </a:p>
            </p:txBody>
          </p:sp>
        </mc:Choice>
        <mc:Fallback xmlns="">
          <p:sp>
            <p:nvSpPr>
              <p:cNvPr id="192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4221" y="1009331"/>
                <a:ext cx="2268056" cy="332455"/>
              </a:xfrm>
              <a:prstGeom prst="rect">
                <a:avLst/>
              </a:prstGeom>
              <a:blipFill>
                <a:blip r:embed="rId3"/>
                <a:stretch>
                  <a:fillRect l="-2778" r="-10556" b="-42857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3" name="Equation"/>
              <p:cNvSpPr txBox="1"/>
              <p:nvPr/>
            </p:nvSpPr>
            <p:spPr>
              <a:xfrm>
                <a:off x="2119499" y="3293970"/>
                <a:ext cx="4647490" cy="334300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sz="2800"/>
              </a:p>
            </p:txBody>
          </p:sp>
        </mc:Choice>
        <mc:Fallback xmlns="">
          <p:sp>
            <p:nvSpPr>
              <p:cNvPr id="193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9499" y="3293970"/>
                <a:ext cx="4647490" cy="334300"/>
              </a:xfrm>
              <a:prstGeom prst="rect">
                <a:avLst/>
              </a:prstGeom>
              <a:blipFill>
                <a:blip r:embed="rId4"/>
                <a:stretch>
                  <a:fillRect l="-2725" r="-13351" b="-53571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4" name="Equation"/>
              <p:cNvSpPr txBox="1"/>
              <p:nvPr/>
            </p:nvSpPr>
            <p:spPr>
              <a:xfrm>
                <a:off x="3692956" y="4132527"/>
                <a:ext cx="1758088" cy="282551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=⟨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𝐰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⟩+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sz="2400"/>
              </a:p>
            </p:txBody>
          </p:sp>
        </mc:Choice>
        <mc:Fallback xmlns="">
          <p:sp>
            <p:nvSpPr>
              <p:cNvPr id="194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2956" y="4132527"/>
                <a:ext cx="1758088" cy="282551"/>
              </a:xfrm>
              <a:prstGeom prst="rect">
                <a:avLst/>
              </a:prstGeom>
              <a:blipFill>
                <a:blip r:embed="rId5"/>
                <a:stretch>
                  <a:fillRect l="-5755" r="-10791" b="-66667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Linear Model as a Single-layer Neural Network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线性方法是一个单层神经网络</a:t>
            </a:r>
            <a:endParaRPr dirty="0"/>
          </a:p>
        </p:txBody>
      </p:sp>
      <p:sp>
        <p:nvSpPr>
          <p:cNvPr id="197" name="We can stack multiple layers to get deep neural networks"/>
          <p:cNvSpPr txBox="1">
            <a:spLocks noGrp="1"/>
          </p:cNvSpPr>
          <p:nvPr>
            <p:ph type="body" sz="quarter" idx="1"/>
          </p:nvPr>
        </p:nvSpPr>
        <p:spPr>
          <a:xfrm>
            <a:off x="340592" y="3810503"/>
            <a:ext cx="8205304" cy="752756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</a:lvl1pPr>
          </a:lstStyle>
          <a:p>
            <a:r>
              <a:rPr lang="ja-JP" altLang="en-US"/>
              <a:t>我们可以堆叠多个层来获得深层神经网络</a:t>
            </a:r>
            <a:r>
              <a:rPr lang="zh-CN" altLang="en-US" dirty="0"/>
              <a:t>。</a:t>
            </a:r>
            <a:endParaRPr dirty="0"/>
          </a:p>
        </p:txBody>
      </p:sp>
      <p:pic>
        <p:nvPicPr>
          <p:cNvPr id="19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23207" y="924383"/>
            <a:ext cx="6697586" cy="262241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Neural Networks Derive from Neuroscienc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神经科学的灵感</a:t>
            </a:r>
            <a:endParaRPr dirty="0"/>
          </a:p>
        </p:txBody>
      </p:sp>
      <p:pic>
        <p:nvPicPr>
          <p:cNvPr id="20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48391" y="1610603"/>
            <a:ext cx="5523418" cy="2957350"/>
          </a:xfrm>
          <a:prstGeom prst="rect">
            <a:avLst/>
          </a:prstGeom>
          <a:ln w="12700">
            <a:miter lim="400000"/>
          </a:ln>
        </p:spPr>
      </p:pic>
      <p:sp>
        <p:nvSpPr>
          <p:cNvPr id="202" name="Inputs"/>
          <p:cNvSpPr/>
          <p:nvPr/>
        </p:nvSpPr>
        <p:spPr>
          <a:xfrm>
            <a:off x="1176573" y="1416467"/>
            <a:ext cx="1039416" cy="4889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78" y="0"/>
                </a:moveTo>
                <a:cubicBezTo>
                  <a:pt x="574" y="0"/>
                  <a:pt x="0" y="1221"/>
                  <a:pt x="0" y="2718"/>
                </a:cubicBezTo>
                <a:lnTo>
                  <a:pt x="0" y="18882"/>
                </a:lnTo>
                <a:cubicBezTo>
                  <a:pt x="0" y="20379"/>
                  <a:pt x="574" y="21600"/>
                  <a:pt x="1278" y="21600"/>
                </a:cubicBezTo>
                <a:lnTo>
                  <a:pt x="16412" y="21600"/>
                </a:lnTo>
                <a:cubicBezTo>
                  <a:pt x="17117" y="21600"/>
                  <a:pt x="17682" y="20379"/>
                  <a:pt x="17682" y="18882"/>
                </a:cubicBezTo>
                <a:lnTo>
                  <a:pt x="17682" y="14938"/>
                </a:lnTo>
                <a:lnTo>
                  <a:pt x="21600" y="12045"/>
                </a:lnTo>
                <a:lnTo>
                  <a:pt x="17682" y="9152"/>
                </a:lnTo>
                <a:lnTo>
                  <a:pt x="17682" y="2718"/>
                </a:lnTo>
                <a:cubicBezTo>
                  <a:pt x="17682" y="1221"/>
                  <a:pt x="17117" y="0"/>
                  <a:pt x="16412" y="0"/>
                </a:cubicBezTo>
                <a:lnTo>
                  <a:pt x="1278" y="0"/>
                </a:ln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rPr lang="ja-JP" altLang="en-US"/>
              <a:t>输入</a:t>
            </a:r>
            <a:endParaRPr dirty="0"/>
          </a:p>
        </p:txBody>
      </p:sp>
      <p:sp>
        <p:nvSpPr>
          <p:cNvPr id="203" name="Computation happens here"/>
          <p:cNvSpPr/>
          <p:nvPr/>
        </p:nvSpPr>
        <p:spPr>
          <a:xfrm>
            <a:off x="609637" y="2987580"/>
            <a:ext cx="2246297" cy="8040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64" y="0"/>
                </a:moveTo>
                <a:cubicBezTo>
                  <a:pt x="208" y="0"/>
                  <a:pt x="0" y="589"/>
                  <a:pt x="0" y="1311"/>
                </a:cubicBezTo>
                <a:lnTo>
                  <a:pt x="0" y="20299"/>
                </a:lnTo>
                <a:cubicBezTo>
                  <a:pt x="0" y="21022"/>
                  <a:pt x="208" y="21600"/>
                  <a:pt x="464" y="21600"/>
                </a:cubicBezTo>
                <a:lnTo>
                  <a:pt x="14318" y="21600"/>
                </a:lnTo>
                <a:cubicBezTo>
                  <a:pt x="14574" y="21600"/>
                  <a:pt x="14778" y="21022"/>
                  <a:pt x="14778" y="20299"/>
                </a:cubicBezTo>
                <a:lnTo>
                  <a:pt x="14778" y="14969"/>
                </a:lnTo>
                <a:lnTo>
                  <a:pt x="21600" y="12357"/>
                </a:lnTo>
                <a:lnTo>
                  <a:pt x="14778" y="9734"/>
                </a:lnTo>
                <a:lnTo>
                  <a:pt x="14778" y="1311"/>
                </a:lnTo>
                <a:cubicBezTo>
                  <a:pt x="14778" y="589"/>
                  <a:pt x="14574" y="0"/>
                  <a:pt x="14318" y="0"/>
                </a:cubicBezTo>
                <a:lnTo>
                  <a:pt x="464" y="0"/>
                </a:ln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pPr algn="l"/>
            <a:r>
              <a:rPr lang="ja-JP" altLang="en-US"/>
              <a:t>计算在此发生</a:t>
            </a:r>
            <a:endParaRPr dirty="0"/>
          </a:p>
        </p:txBody>
      </p:sp>
      <p:sp>
        <p:nvSpPr>
          <p:cNvPr id="204" name="Output"/>
          <p:cNvSpPr/>
          <p:nvPr/>
        </p:nvSpPr>
        <p:spPr>
          <a:xfrm>
            <a:off x="3547398" y="3481118"/>
            <a:ext cx="1021558" cy="12315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3608" y="16198"/>
                </a:lnTo>
                <a:lnTo>
                  <a:pt x="3608" y="21036"/>
                </a:lnTo>
                <a:cubicBezTo>
                  <a:pt x="3608" y="21351"/>
                  <a:pt x="3917" y="21600"/>
                  <a:pt x="4297" y="21600"/>
                </a:cubicBezTo>
                <a:lnTo>
                  <a:pt x="20912" y="21600"/>
                </a:lnTo>
                <a:cubicBezTo>
                  <a:pt x="21291" y="21600"/>
                  <a:pt x="21600" y="21351"/>
                  <a:pt x="21600" y="21036"/>
                </a:cubicBezTo>
                <a:lnTo>
                  <a:pt x="21600" y="12766"/>
                </a:lnTo>
                <a:cubicBezTo>
                  <a:pt x="21600" y="12452"/>
                  <a:pt x="21291" y="12196"/>
                  <a:pt x="20912" y="12196"/>
                </a:cubicBezTo>
                <a:lnTo>
                  <a:pt x="5564" y="1219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r>
              <a:rPr lang="ja-JP" altLang="en-US"/>
              <a:t>输出</a:t>
            </a:r>
            <a:endParaRPr dirty="0"/>
          </a:p>
        </p:txBody>
      </p:sp>
      <p:sp>
        <p:nvSpPr>
          <p:cNvPr id="205" name="Send to the next layer"/>
          <p:cNvSpPr/>
          <p:nvPr/>
        </p:nvSpPr>
        <p:spPr>
          <a:xfrm>
            <a:off x="6532182" y="2403352"/>
            <a:ext cx="2253579" cy="13438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448" y="15406"/>
                </a:lnTo>
                <a:lnTo>
                  <a:pt x="2448" y="21083"/>
                </a:lnTo>
                <a:cubicBezTo>
                  <a:pt x="2448" y="21371"/>
                  <a:pt x="2564" y="21600"/>
                  <a:pt x="2707" y="21600"/>
                </a:cubicBezTo>
                <a:lnTo>
                  <a:pt x="21341" y="21600"/>
                </a:lnTo>
                <a:cubicBezTo>
                  <a:pt x="21484" y="21600"/>
                  <a:pt x="21600" y="21371"/>
                  <a:pt x="21600" y="21083"/>
                </a:cubicBezTo>
                <a:lnTo>
                  <a:pt x="21600" y="13505"/>
                </a:lnTo>
                <a:cubicBezTo>
                  <a:pt x="21600" y="13217"/>
                  <a:pt x="21484" y="12982"/>
                  <a:pt x="21341" y="12982"/>
                </a:cubicBezTo>
                <a:lnTo>
                  <a:pt x="3175" y="1298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pPr algn="r"/>
            <a:r>
              <a:rPr lang="ja-JP" altLang="en-US"/>
              <a:t>发到下一个神经元</a:t>
            </a:r>
            <a:endParaRPr dirty="0"/>
          </a:p>
        </p:txBody>
      </p:sp>
      <p:sp>
        <p:nvSpPr>
          <p:cNvPr id="206" name="The real neuron"/>
          <p:cNvSpPr txBox="1"/>
          <p:nvPr/>
        </p:nvSpPr>
        <p:spPr>
          <a:xfrm>
            <a:off x="3679522" y="917106"/>
            <a:ext cx="1938990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 b="1"/>
            </a:lvl1pPr>
          </a:lstStyle>
          <a:p>
            <a:r>
              <a:rPr lang="ja-JP" altLang="en-US"/>
              <a:t>真实的神经元</a:t>
            </a:r>
            <a:endParaRPr dirty="0"/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DeckTemplate-AWS">
  <a:themeElements>
    <a:clrScheme name="DeckTemplate-AWS">
      <a:dk1>
        <a:srgbClr val="474746"/>
      </a:dk1>
      <a:lt1>
        <a:srgbClr val="FFFFFF"/>
      </a:lt1>
      <a:dk2>
        <a:srgbClr val="A7A7A7"/>
      </a:dk2>
      <a:lt2>
        <a:srgbClr val="535353"/>
      </a:lt2>
      <a:accent1>
        <a:srgbClr val="FCB64C"/>
      </a:accent1>
      <a:accent2>
        <a:srgbClr val="F7A028"/>
      </a:accent2>
      <a:accent3>
        <a:srgbClr val="0C67AE"/>
      </a:accent3>
      <a:accent4>
        <a:srgbClr val="7BC233"/>
      </a:accent4>
      <a:accent5>
        <a:srgbClr val="FDD645"/>
      </a:accent5>
      <a:accent6>
        <a:srgbClr val="999A98"/>
      </a:accent6>
      <a:hlink>
        <a:srgbClr val="0000FF"/>
      </a:hlink>
      <a:folHlink>
        <a:srgbClr val="FF00FF"/>
      </a:folHlink>
    </a:clrScheme>
    <a:fontScheme name="DeckTemplate-AWS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DeckTemplate-AW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900"/>
          </a:spcBef>
          <a:spcAft>
            <a:spcPts val="0"/>
          </a:spcAft>
          <a:buClrTx/>
          <a:buSzTx/>
          <a:buFontTx/>
          <a:buNone/>
          <a:tabLst/>
          <a:defRPr kumimoji="0" sz="4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474746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DeckTemplate-AWS">
  <a:themeElements>
    <a:clrScheme name="DeckTemplate-AWS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CB64C"/>
      </a:accent1>
      <a:accent2>
        <a:srgbClr val="F7A028"/>
      </a:accent2>
      <a:accent3>
        <a:srgbClr val="0C67AE"/>
      </a:accent3>
      <a:accent4>
        <a:srgbClr val="7BC233"/>
      </a:accent4>
      <a:accent5>
        <a:srgbClr val="FDD645"/>
      </a:accent5>
      <a:accent6>
        <a:srgbClr val="999A98"/>
      </a:accent6>
      <a:hlink>
        <a:srgbClr val="0000FF"/>
      </a:hlink>
      <a:folHlink>
        <a:srgbClr val="FF00FF"/>
      </a:folHlink>
    </a:clrScheme>
    <a:fontScheme name="DeckTemplate-AWS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DeckTemplate-AW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900"/>
          </a:spcBef>
          <a:spcAft>
            <a:spcPts val="0"/>
          </a:spcAft>
          <a:buClrTx/>
          <a:buSzTx/>
          <a:buFontTx/>
          <a:buNone/>
          <a:tabLst/>
          <a:defRPr kumimoji="0" sz="4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474746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75</TotalTime>
  <Words>961</Words>
  <Application>Microsoft Macintosh PowerPoint</Application>
  <PresentationFormat>On-screen Show (16:9)</PresentationFormat>
  <Paragraphs>217</Paragraphs>
  <Slides>31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Arial</vt:lpstr>
      <vt:lpstr>Cambria Math</vt:lpstr>
      <vt:lpstr>Helvetica</vt:lpstr>
      <vt:lpstr>DeckTemplate-AWS</vt:lpstr>
      <vt:lpstr>PowerPoint Presentation</vt:lpstr>
      <vt:lpstr>概要</vt:lpstr>
      <vt:lpstr>线性方法</vt:lpstr>
      <vt:lpstr>房价预测 101</vt:lpstr>
      <vt:lpstr>房价预测</vt:lpstr>
      <vt:lpstr>一个简易模型</vt:lpstr>
      <vt:lpstr>线性方法</vt:lpstr>
      <vt:lpstr>线性方法是一个单层神经网络</vt:lpstr>
      <vt:lpstr>神经科学的灵感</vt:lpstr>
      <vt:lpstr>测量估计质量</vt:lpstr>
      <vt:lpstr>训练数据集 </vt:lpstr>
      <vt:lpstr>学习参数</vt:lpstr>
      <vt:lpstr>封闭解</vt:lpstr>
      <vt:lpstr>基础优化</vt:lpstr>
      <vt:lpstr>梯度下降 </vt:lpstr>
      <vt:lpstr>选择学习率</vt:lpstr>
      <vt:lpstr>小批量随机梯度下降（SGD）</vt:lpstr>
      <vt:lpstr>选择批量值</vt:lpstr>
      <vt:lpstr>总结</vt:lpstr>
      <vt:lpstr>softmax 回归</vt:lpstr>
      <vt:lpstr>回归与分类</vt:lpstr>
      <vt:lpstr>Kaggle上的各种分类任务</vt:lpstr>
      <vt:lpstr>Kaggle上的各种分类任务</vt:lpstr>
      <vt:lpstr>Kaggle上的各种分类任务</vt:lpstr>
      <vt:lpstr>从回归到多类分类</vt:lpstr>
      <vt:lpstr>softmax 函数</vt:lpstr>
      <vt:lpstr>softmax 梯度</vt:lpstr>
      <vt:lpstr>是否用平方损失？</vt:lpstr>
      <vt:lpstr>交叉熵</vt:lpstr>
      <vt:lpstr>线性回归与softmax回归</vt:lpstr>
      <vt:lpstr>总结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Microsoft Office User</cp:lastModifiedBy>
  <cp:revision>44</cp:revision>
  <dcterms:modified xsi:type="dcterms:W3CDTF">2019-08-23T17:21:52Z</dcterms:modified>
</cp:coreProperties>
</file>